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4" r:id="rId4"/>
    <p:sldId id="291" r:id="rId5"/>
    <p:sldId id="276" r:id="rId6"/>
    <p:sldId id="273" r:id="rId7"/>
    <p:sldId id="257" r:id="rId8"/>
    <p:sldId id="258" r:id="rId9"/>
    <p:sldId id="259" r:id="rId10"/>
    <p:sldId id="261" r:id="rId11"/>
    <p:sldId id="262" r:id="rId12"/>
    <p:sldId id="263" r:id="rId13"/>
    <p:sldId id="260" r:id="rId14"/>
    <p:sldId id="300" r:id="rId15"/>
    <p:sldId id="264" r:id="rId16"/>
    <p:sldId id="265" r:id="rId17"/>
    <p:sldId id="267" r:id="rId18"/>
    <p:sldId id="266" r:id="rId19"/>
    <p:sldId id="268" r:id="rId20"/>
    <p:sldId id="269" r:id="rId21"/>
    <p:sldId id="271" r:id="rId22"/>
    <p:sldId id="283" r:id="rId23"/>
    <p:sldId id="278" r:id="rId24"/>
    <p:sldId id="282" r:id="rId25"/>
    <p:sldId id="287" r:id="rId26"/>
    <p:sldId id="285" r:id="rId27"/>
    <p:sldId id="284" r:id="rId28"/>
    <p:sldId id="286" r:id="rId29"/>
    <p:sldId id="280" r:id="rId30"/>
    <p:sldId id="279" r:id="rId31"/>
    <p:sldId id="290" r:id="rId32"/>
    <p:sldId id="294" r:id="rId33"/>
    <p:sldId id="296" r:id="rId34"/>
    <p:sldId id="295" r:id="rId35"/>
    <p:sldId id="298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33" autoAdjust="0"/>
    <p:restoredTop sz="94660"/>
  </p:normalViewPr>
  <p:slideViewPr>
    <p:cSldViewPr snapToGrid="0">
      <p:cViewPr varScale="1">
        <p:scale>
          <a:sx n="65" d="100"/>
          <a:sy n="65" d="100"/>
        </p:scale>
        <p:origin x="45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7F77D-DD47-448B-9196-D512E6646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CBC3699-ABA8-45E4-851B-3A6BBDAB3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566226-BE2B-4FA8-9F0D-8383ADC01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B7C15F-202E-4D88-A1BC-7449AA18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73213D-9979-4CED-9776-FEB97DF1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393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3C800-FA62-4B9C-A53E-8FD1C5FA9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ECE80CF-00F5-4696-96B4-FA3AECDEC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267918-138B-45FB-888B-3E140EB1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5069E4-C6BF-418B-B88F-41864F45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32FADC-18B0-4BA5-9A44-32B4A1DF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207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199AA0F-CEE5-4048-8ABA-FE116185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9C55FD2-EF9B-4A01-8A6A-FB253934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694AA5-9EB3-4D18-947B-6BBCA1EA5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A5FB2F-DA3E-466A-AC7E-D8C1115F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40038F-A9A1-4F14-8997-A5B948C1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616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A6D86-7D1C-4170-9F1A-7B07D110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58483C-D9EC-4E63-897F-BC13DC257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2889C1-2D22-49E1-ADE3-211AC638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E00E44-0836-4F70-9822-15F07D988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87FB59-A612-4357-AE92-C763C2B2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410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4F396-9ABE-420B-9667-CAF9BEA0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BCCC85-9D39-46CE-BA3A-1E2A038EB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DB28BD-BD3A-4C0B-9355-DDF45503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6605E3-A633-4FB3-B4F8-8BF21EEE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57E64A-1FF7-4F5D-B71B-3C2DF20B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063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C9145-C430-446B-B587-1E3FBB73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25269-EB38-4234-BA9E-33AC9412B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5CAF71-B59B-4CF6-9B70-F249351FB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00E37F-5D3B-4F81-8BB8-9490AE184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C2DF53C-84AD-4062-9A00-1689AB55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9DB860-5E34-458C-925E-0D20C488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297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1ABAC-7EB8-44FB-A83D-95E4E731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F9698F-AB11-4369-8BDF-BB6C8BF3C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B063E0-511F-4116-8841-2B9DF3D6E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2E53D62-177A-4323-A2B8-C94E59A94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05B0145-C40C-44AC-A38E-9AAA1323C5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C2D3127-E367-433F-A23F-E5774CD01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604B40F-38CE-415F-8515-4A16EE15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9156C94-A09D-4A0A-82D5-BF99AAFE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803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9A671-A706-43C7-A770-F2721843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3C495A-5FA9-4383-822F-638A09F6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0BDADF-4E94-48B6-BD6A-71A5AED6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D1C1A7-D74F-4005-9BFA-9AD359A7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0839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688898F-309A-459A-A87A-784AA4A6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D08AD1-8AC6-4155-9691-C69663AE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F597C5-C36C-44C0-BDD3-91760458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431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D8813-6CFD-4826-81F8-EEF6E98A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735FF8-02B9-4DCF-8AD8-C10E2433B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5A7E52-9D41-4A14-8621-662B525A4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B9594B-1CE9-46B0-983D-7420572B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8DD301-554E-4E4E-86B9-DEDFE3555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0DFEF6-F69D-4BA3-AF96-5CB92C31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4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F43CD-5936-4EB9-9738-8FD9FBF80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5C1FD72-D37C-471E-A59C-795B3CD0D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B747DE-A918-4150-A012-964DB20D9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84F2CB-E6FA-4C1A-B6BF-01A4CDC2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AA64B2-5313-4E28-B666-27B0E338D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BC82B3-8E86-4F1A-BC2E-88452861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914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5E07B8C-F22B-4B53-9E20-D511EA04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F55EB4-19DA-479F-96A1-24705D082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4F359B-444D-4694-8B63-4252535D6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B9349-D2E0-44DD-A8E1-FEEFD76DF6D0}" type="datetimeFigureOut">
              <a:rPr lang="de-CH" smtClean="0"/>
              <a:t>04.07.2021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E95981-F7B9-4810-A070-1B11226A1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7A550C-EC3E-49B1-9D10-3D66D10F8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9359E-C4E3-4E9F-8441-AF2B0541F4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282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D4790-7E11-400A-9F9E-D35611CAF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64" y="1129369"/>
            <a:ext cx="8174892" cy="821471"/>
          </a:xfrm>
        </p:spPr>
        <p:txBody>
          <a:bodyPr>
            <a:normAutofit fontScale="90000"/>
          </a:bodyPr>
          <a:lstStyle/>
          <a:p>
            <a:r>
              <a:rPr lang="de-CH" dirty="0"/>
              <a:t> </a:t>
            </a:r>
            <a:r>
              <a:rPr lang="de-CH" i="1" dirty="0">
                <a:solidFill>
                  <a:schemeClr val="accent1"/>
                </a:solidFill>
              </a:rPr>
              <a:t>Genf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48D538-2196-4A69-8796-39817EDF5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5108" y="2111926"/>
            <a:ext cx="9144000" cy="1655762"/>
          </a:xfrm>
        </p:spPr>
        <p:txBody>
          <a:bodyPr>
            <a:normAutofit/>
          </a:bodyPr>
          <a:lstStyle/>
          <a:p>
            <a:r>
              <a:rPr lang="de-CH" sz="2800" dirty="0">
                <a:solidFill>
                  <a:schemeClr val="accent1"/>
                </a:solidFill>
              </a:rPr>
              <a:t>vom 4. Mai   –   11. Mai 2021</a:t>
            </a:r>
          </a:p>
        </p:txBody>
      </p:sp>
      <p:pic>
        <p:nvPicPr>
          <p:cNvPr id="5" name="Grafik 4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832D8BA4-EF5F-4A80-8CE6-E786BCB67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8336">
            <a:off x="-262439" y="1646338"/>
            <a:ext cx="4753769" cy="356532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Grafik 6" descr="Ein Bild, das Gras, Baum, Himmel, draußen enthält.&#10;&#10;Automatisch generierte Beschreibung">
            <a:extLst>
              <a:ext uri="{FF2B5EF4-FFF2-40B4-BE49-F238E27FC236}">
                <a16:creationId xmlns:a16="http://schemas.microsoft.com/office/drawing/2014/main" id="{45A595E5-74F4-459D-BDEA-5E5B3014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057">
            <a:off x="6877541" y="3137097"/>
            <a:ext cx="4251568" cy="3188676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39A8F88-6527-4E5C-90FA-3FF421496B4A}"/>
              </a:ext>
            </a:extLst>
          </p:cNvPr>
          <p:cNvSpPr txBox="1"/>
          <p:nvPr/>
        </p:nvSpPr>
        <p:spPr>
          <a:xfrm>
            <a:off x="3289788" y="5868324"/>
            <a:ext cx="6094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chemeClr val="accent1"/>
                </a:solidFill>
              </a:rPr>
              <a:t>Der Jardin </a:t>
            </a:r>
            <a:r>
              <a:rPr lang="de-CH" dirty="0" err="1">
                <a:solidFill>
                  <a:schemeClr val="accent1"/>
                </a:solidFill>
              </a:rPr>
              <a:t>Anglais</a:t>
            </a:r>
            <a:r>
              <a:rPr lang="de-CH" dirty="0">
                <a:solidFill>
                  <a:schemeClr val="accent1"/>
                </a:solidFill>
              </a:rPr>
              <a:t> und die Blumenuhr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2C7732E-267C-428F-A6B4-E6AA12A21A50}"/>
              </a:ext>
            </a:extLst>
          </p:cNvPr>
          <p:cNvSpPr txBox="1"/>
          <p:nvPr/>
        </p:nvSpPr>
        <p:spPr>
          <a:xfrm>
            <a:off x="215364" y="562137"/>
            <a:ext cx="6094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chemeClr val="accent1"/>
                </a:solidFill>
              </a:rPr>
              <a:t>Genfs Wahrzeichen – der Jet </a:t>
            </a:r>
            <a:r>
              <a:rPr lang="de-CH" dirty="0" err="1">
                <a:solidFill>
                  <a:schemeClr val="accent1"/>
                </a:solidFill>
              </a:rPr>
              <a:t>d’eau</a:t>
            </a:r>
            <a:r>
              <a:rPr lang="de-CH" dirty="0">
                <a:solidFill>
                  <a:schemeClr val="accent1"/>
                </a:solidFill>
              </a:rPr>
              <a:t> (140 m hoch)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4B07B9E-CCE7-4B92-A4E6-1ED80B80D411}"/>
              </a:ext>
            </a:extLst>
          </p:cNvPr>
          <p:cNvSpPr txBox="1"/>
          <p:nvPr/>
        </p:nvSpPr>
        <p:spPr>
          <a:xfrm>
            <a:off x="10317947" y="6381002"/>
            <a:ext cx="162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Walter Käppeli</a:t>
            </a:r>
          </a:p>
        </p:txBody>
      </p:sp>
    </p:spTree>
    <p:extLst>
      <p:ext uri="{BB962C8B-B14F-4D97-AF65-F5344CB8AC3E}">
        <p14:creationId xmlns:p14="http://schemas.microsoft.com/office/powerpoint/2010/main" val="30040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Gebäude, draußen, Himmel, Straße enthält.&#10;&#10;Automatisch generierte Beschreibung">
            <a:extLst>
              <a:ext uri="{FF2B5EF4-FFF2-40B4-BE49-F238E27FC236}">
                <a16:creationId xmlns:a16="http://schemas.microsoft.com/office/drawing/2014/main" id="{2B26815F-F89D-4A13-A994-D1ACA9FEE1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3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fik 2" descr="Ein Bild, das Gebäude, Himmel, draußen, Haus enthält.&#10;&#10;Automatisch generierte Beschreibung">
            <a:extLst>
              <a:ext uri="{FF2B5EF4-FFF2-40B4-BE49-F238E27FC236}">
                <a16:creationId xmlns:a16="http://schemas.microsoft.com/office/drawing/2014/main" id="{10EA6ED7-2B4C-46C2-9298-835FE47AD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5358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4586730-CF36-4C4A-A4E8-7EAEECAB6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9813" y="980441"/>
            <a:ext cx="6529492" cy="489711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401D749-B7E6-4E70-815B-8171E8883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82" y="83166"/>
            <a:ext cx="4279758" cy="6613635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399560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1D8C954-139E-446F-AD08-82C6E9C2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671" y="952865"/>
            <a:ext cx="6503649" cy="487773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Grafik 4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65240F52-A3AD-4DF0-9F28-A3B7816EA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2598" y="952864"/>
            <a:ext cx="6503649" cy="4877737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4223957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E59B985-0263-4BA4-9133-633E3A5A11E1}"/>
              </a:ext>
            </a:extLst>
          </p:cNvPr>
          <p:cNvSpPr txBox="1"/>
          <p:nvPr/>
        </p:nvSpPr>
        <p:spPr>
          <a:xfrm>
            <a:off x="3047386" y="2690336"/>
            <a:ext cx="60947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dirty="0"/>
              <a:t>St. Peters Kathedrale von Genf</a:t>
            </a:r>
          </a:p>
          <a:p>
            <a:endParaRPr lang="de-CH" sz="2400" dirty="0"/>
          </a:p>
          <a:p>
            <a:r>
              <a:rPr lang="de-CH" dirty="0"/>
              <a:t>im Herzen der Altstadt. </a:t>
            </a:r>
          </a:p>
          <a:p>
            <a:endParaRPr lang="de-CH" dirty="0"/>
          </a:p>
          <a:p>
            <a:r>
              <a:rPr lang="de-CH" dirty="0"/>
              <a:t>Nachdem sie für katholische Zeremonien erbaut worden war, wurde sie im Jahr 1535 zu einem protestantisches Gotteshaus.</a:t>
            </a:r>
          </a:p>
        </p:txBody>
      </p:sp>
    </p:spTree>
    <p:extLst>
      <p:ext uri="{BB962C8B-B14F-4D97-AF65-F5344CB8AC3E}">
        <p14:creationId xmlns:p14="http://schemas.microsoft.com/office/powerpoint/2010/main" val="2399566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FC3C36F-D5B1-40CF-9178-D2E5FA9CB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8762" y="979806"/>
            <a:ext cx="6531187" cy="4898390"/>
          </a:xfrm>
          <a:prstGeom prst="rect">
            <a:avLst/>
          </a:prstGeom>
        </p:spPr>
      </p:pic>
      <p:pic>
        <p:nvPicPr>
          <p:cNvPr id="9" name="Grafik 8" descr="Ein Bild, das Fenster, Gebäude, erleuchtet enthält.&#10;&#10;Automatisch generierte Beschreibung">
            <a:extLst>
              <a:ext uri="{FF2B5EF4-FFF2-40B4-BE49-F238E27FC236}">
                <a16:creationId xmlns:a16="http://schemas.microsoft.com/office/drawing/2014/main" id="{D6F7CEC4-3D22-430C-9ADB-D60713104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2985" y="2237740"/>
            <a:ext cx="4206240" cy="3154680"/>
          </a:xfrm>
          <a:prstGeom prst="rect">
            <a:avLst/>
          </a:prstGeom>
        </p:spPr>
      </p:pic>
      <p:pic>
        <p:nvPicPr>
          <p:cNvPr id="11" name="Grafik 10" descr="Ein Bild, das drinnen, Gebäude, Fenster, farbig enthält.&#10;&#10;Automatisch generierte Beschreibung">
            <a:extLst>
              <a:ext uri="{FF2B5EF4-FFF2-40B4-BE49-F238E27FC236}">
                <a16:creationId xmlns:a16="http://schemas.microsoft.com/office/drawing/2014/main" id="{7641B813-179C-47C9-8B8D-18AA462AF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" y="288898"/>
            <a:ext cx="3822305" cy="438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3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m, draußen enthält.&#10;&#10;Automatisch generierte Beschreibung">
            <a:extLst>
              <a:ext uri="{FF2B5EF4-FFF2-40B4-BE49-F238E27FC236}">
                <a16:creationId xmlns:a16="http://schemas.microsoft.com/office/drawing/2014/main" id="{0EB8759C-ED56-4D06-9235-18731DE4F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2250" y="946150"/>
            <a:ext cx="6350000" cy="4762500"/>
          </a:xfrm>
          <a:prstGeom prst="rect">
            <a:avLst/>
          </a:prstGeom>
        </p:spPr>
      </p:pic>
      <p:pic>
        <p:nvPicPr>
          <p:cNvPr id="7" name="Grafik 6" descr="Ein Bild, das Baum, Tisch, Person, draußen enthält.&#10;&#10;Automatisch generierte Beschreibung">
            <a:extLst>
              <a:ext uri="{FF2B5EF4-FFF2-40B4-BE49-F238E27FC236}">
                <a16:creationId xmlns:a16="http://schemas.microsoft.com/office/drawing/2014/main" id="{E9713189-8952-4A78-951C-286AC3691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6" y="701040"/>
            <a:ext cx="4184464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00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Pflanze, umgeben enthält.&#10;&#10;Automatisch generierte Beschreibung">
            <a:extLst>
              <a:ext uri="{FF2B5EF4-FFF2-40B4-BE49-F238E27FC236}">
                <a16:creationId xmlns:a16="http://schemas.microsoft.com/office/drawing/2014/main" id="{2EB61A96-FC68-492C-8B2B-6365F5CBD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505" y="1973547"/>
            <a:ext cx="5289711" cy="3967283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5" name="Grafik 4" descr="Ein Bild, das Baum, draußen, Pflanze enthält.&#10;&#10;Automatisch generierte Beschreibung">
            <a:extLst>
              <a:ext uri="{FF2B5EF4-FFF2-40B4-BE49-F238E27FC236}">
                <a16:creationId xmlns:a16="http://schemas.microsoft.com/office/drawing/2014/main" id="{A7CCCB95-8E49-4E77-9928-D34461D25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2350" y="1995529"/>
            <a:ext cx="5465558" cy="409916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75221D1-E94A-4D27-A131-1BF8B94EB90C}"/>
              </a:ext>
            </a:extLst>
          </p:cNvPr>
          <p:cNvSpPr txBox="1"/>
          <p:nvPr/>
        </p:nvSpPr>
        <p:spPr>
          <a:xfrm>
            <a:off x="1352256" y="164513"/>
            <a:ext cx="8347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Der </a:t>
            </a:r>
            <a:r>
              <a:rPr lang="de-CH" b="1" dirty="0" err="1"/>
              <a:t>Parc</a:t>
            </a:r>
            <a:r>
              <a:rPr lang="de-CH" b="1" dirty="0"/>
              <a:t> des </a:t>
            </a:r>
            <a:r>
              <a:rPr lang="de-CH" b="1" dirty="0" err="1"/>
              <a:t>Bastions</a:t>
            </a:r>
            <a:r>
              <a:rPr lang="de-CH" b="1" dirty="0"/>
              <a:t> </a:t>
            </a:r>
            <a:r>
              <a:rPr lang="de-CH" dirty="0"/>
              <a:t>ist ein wunderschöner Park im Herzen von Genf. Entlang seiner schattigen Alleen findet man hier einige der schönsten Monumente der Stadt, unter anderem das berühmte </a:t>
            </a:r>
            <a:r>
              <a:rPr lang="de-CH" b="1" dirty="0"/>
              <a:t>Reformationsdenkmal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9804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Blume, draußen, Pflanze, Garten enthält.&#10;&#10;Automatisch generierte Beschreibung">
            <a:extLst>
              <a:ext uri="{FF2B5EF4-FFF2-40B4-BE49-F238E27FC236}">
                <a16:creationId xmlns:a16="http://schemas.microsoft.com/office/drawing/2014/main" id="{AC72AB76-FB87-4422-A021-7F2C6AAAE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 r="1" b="1"/>
          <a:stretch/>
        </p:blipFill>
        <p:spPr>
          <a:xfrm>
            <a:off x="281356" y="284037"/>
            <a:ext cx="11371384" cy="6573963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61065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Gebäude, draußen, Szene, Weg enthält.&#10;&#10;Automatisch generierte Beschreibung">
            <a:extLst>
              <a:ext uri="{FF2B5EF4-FFF2-40B4-BE49-F238E27FC236}">
                <a16:creationId xmlns:a16="http://schemas.microsoft.com/office/drawing/2014/main" id="{FF001CFA-C818-4EA4-BB93-5599CD909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4" r="-1" b="3571"/>
          <a:stretch/>
        </p:blipFill>
        <p:spPr>
          <a:xfrm>
            <a:off x="3748919" y="1146516"/>
            <a:ext cx="8265477" cy="5115797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F447BE9-DE7C-4F69-B7F3-EB336F9327B2}"/>
              </a:ext>
            </a:extLst>
          </p:cNvPr>
          <p:cNvSpPr txBox="1"/>
          <p:nvPr/>
        </p:nvSpPr>
        <p:spPr>
          <a:xfrm>
            <a:off x="177604" y="926276"/>
            <a:ext cx="43943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Reformationsmauer: </a:t>
            </a:r>
            <a:r>
              <a:rPr lang="de-CH" dirty="0"/>
              <a:t>ein historischer Ort</a:t>
            </a:r>
          </a:p>
          <a:p>
            <a:endParaRPr lang="de-CH" dirty="0"/>
          </a:p>
          <a:p>
            <a:r>
              <a:rPr lang="de-CH" dirty="0"/>
              <a:t>Inmitten des Bastionsparks warten die grossen Reformatoren Jean Calvin, Guillaume </a:t>
            </a:r>
            <a:r>
              <a:rPr lang="de-CH" dirty="0" err="1"/>
              <a:t>Farel</a:t>
            </a:r>
            <a:r>
              <a:rPr lang="de-CH" dirty="0"/>
              <a:t>, Théodore de </a:t>
            </a:r>
            <a:r>
              <a:rPr lang="de-CH" dirty="0" err="1"/>
              <a:t>Bèze</a:t>
            </a:r>
            <a:r>
              <a:rPr lang="de-CH" dirty="0"/>
              <a:t> und John Knox in Form von riesigen Statuen und Flachreliefs auf Sie. </a:t>
            </a:r>
          </a:p>
          <a:p>
            <a:r>
              <a:rPr lang="de-CH" dirty="0"/>
              <a:t>Das Denkmal, das zwischen 1909 und 1917 errichtet wurde, erinnert an die wichtigsten Ereignisse und Personen, die im 16. und 17. Jahrhundert zur Verbreitung der </a:t>
            </a:r>
            <a:r>
              <a:rPr lang="de-CH" b="1" dirty="0"/>
              <a:t>calvinistischen Reformation </a:t>
            </a:r>
            <a:r>
              <a:rPr lang="de-CH" dirty="0"/>
              <a:t>in Genf und in der Welt beigetragen haben. Genf war einst der Treffpunkt aller Anhänger der Reformation.</a:t>
            </a:r>
          </a:p>
          <a:p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038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Wasser, Blume enthält.&#10;&#10;Automatisch generierte Beschreibung">
            <a:extLst>
              <a:ext uri="{FF2B5EF4-FFF2-40B4-BE49-F238E27FC236}">
                <a16:creationId xmlns:a16="http://schemas.microsoft.com/office/drawing/2014/main" id="{22A8CC5B-820E-4F60-9057-FE95DD7B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42" y="413238"/>
            <a:ext cx="8229600" cy="6172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A01152B-A1A7-4739-9D20-935CD3BDBED8}"/>
              </a:ext>
            </a:extLst>
          </p:cNvPr>
          <p:cNvSpPr txBox="1"/>
          <p:nvPr/>
        </p:nvSpPr>
        <p:spPr>
          <a:xfrm>
            <a:off x="4368018" y="858130"/>
            <a:ext cx="277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Pont du Montblanc</a:t>
            </a:r>
          </a:p>
        </p:txBody>
      </p:sp>
    </p:spTree>
    <p:extLst>
      <p:ext uri="{BB962C8B-B14F-4D97-AF65-F5344CB8AC3E}">
        <p14:creationId xmlns:p14="http://schemas.microsoft.com/office/powerpoint/2010/main" val="3337371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Himmel, Gebäude, draußen, Baum enthält.&#10;&#10;Automatisch generierte Beschreibung">
            <a:extLst>
              <a:ext uri="{FF2B5EF4-FFF2-40B4-BE49-F238E27FC236}">
                <a16:creationId xmlns:a16="http://schemas.microsoft.com/office/drawing/2014/main" id="{26EDF871-18FF-4928-86A4-AD56CDD06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474"/>
          <a:stretch/>
        </p:blipFill>
        <p:spPr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6781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Himmel, Gebäude, draußen, Straße enthält.&#10;&#10;Automatisch generierte Beschreibung">
            <a:extLst>
              <a:ext uri="{FF2B5EF4-FFF2-40B4-BE49-F238E27FC236}">
                <a16:creationId xmlns:a16="http://schemas.microsoft.com/office/drawing/2014/main" id="{4884AB1B-6131-4C86-9788-34F3AA589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 r="-1" b="12440"/>
          <a:stretch/>
        </p:blipFill>
        <p:spPr>
          <a:xfrm>
            <a:off x="1274015" y="951110"/>
            <a:ext cx="9219591" cy="5706332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B87F500-B63D-40D5-B10A-5CCEDC4E305F}"/>
              </a:ext>
            </a:extLst>
          </p:cNvPr>
          <p:cNvSpPr txBox="1"/>
          <p:nvPr/>
        </p:nvSpPr>
        <p:spPr>
          <a:xfrm>
            <a:off x="2836398" y="200558"/>
            <a:ext cx="6094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Das Grand Théâtre de Genève </a:t>
            </a:r>
            <a:r>
              <a:rPr lang="de-CH" dirty="0"/>
              <a:t>ist ein Opernhaus in Genf. </a:t>
            </a:r>
          </a:p>
        </p:txBody>
      </p:sp>
    </p:spTree>
    <p:extLst>
      <p:ext uri="{BB962C8B-B14F-4D97-AF65-F5344CB8AC3E}">
        <p14:creationId xmlns:p14="http://schemas.microsoft.com/office/powerpoint/2010/main" val="758833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5AD5A6D7-9CF8-4B90-800A-7AFDBBAAF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effectLst>
            <a:softEdge rad="698500"/>
          </a:effectLst>
        </p:spPr>
      </p:pic>
    </p:spTree>
    <p:extLst>
      <p:ext uri="{BB962C8B-B14F-4D97-AF65-F5344CB8AC3E}">
        <p14:creationId xmlns:p14="http://schemas.microsoft.com/office/powerpoint/2010/main" val="1497658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Baum enthält.&#10;&#10;Automatisch generierte Beschreibung">
            <a:extLst>
              <a:ext uri="{FF2B5EF4-FFF2-40B4-BE49-F238E27FC236}">
                <a16:creationId xmlns:a16="http://schemas.microsoft.com/office/drawing/2014/main" id="{D4BFAF70-D095-4913-99C1-D2F061948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48751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Gebäude, Verwaltungsgebäude enthält.&#10;&#10;Automatisch generierte Beschreibung">
            <a:extLst>
              <a:ext uri="{FF2B5EF4-FFF2-40B4-BE49-F238E27FC236}">
                <a16:creationId xmlns:a16="http://schemas.microsoft.com/office/drawing/2014/main" id="{10D7311A-D5A0-4310-837E-7CD105A03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3689095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draußen, Gestell enthält.&#10;&#10;Automatisch generierte Beschreibung">
            <a:extLst>
              <a:ext uri="{FF2B5EF4-FFF2-40B4-BE49-F238E27FC236}">
                <a16:creationId xmlns:a16="http://schemas.microsoft.com/office/drawing/2014/main" id="{2350305D-1CB9-41C4-AEAB-520E6F89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0179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Verwaltungsgebäude enthält.&#10;&#10;Automatisch generierte Beschreibung">
            <a:extLst>
              <a:ext uri="{FF2B5EF4-FFF2-40B4-BE49-F238E27FC236}">
                <a16:creationId xmlns:a16="http://schemas.microsoft.com/office/drawing/2014/main" id="{0A92E27B-9726-42CD-9CFC-A44412B3B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7" y="471949"/>
            <a:ext cx="11162109" cy="6858000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892DB5C-4870-4B54-8C40-3775C97C2D50}"/>
              </a:ext>
            </a:extLst>
          </p:cNvPr>
          <p:cNvSpPr txBox="1"/>
          <p:nvPr/>
        </p:nvSpPr>
        <p:spPr>
          <a:xfrm>
            <a:off x="1240709" y="799322"/>
            <a:ext cx="60947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Der Völkerbundpalast („Palais des </a:t>
            </a:r>
            <a:r>
              <a:rPr lang="de-CH" dirty="0" err="1">
                <a:solidFill>
                  <a:schemeClr val="bg1"/>
                </a:solidFill>
              </a:rPr>
              <a:t>Nations</a:t>
            </a:r>
            <a:r>
              <a:rPr lang="de-CH" dirty="0">
                <a:solidFill>
                  <a:schemeClr val="bg1"/>
                </a:solidFill>
              </a:rPr>
              <a:t>“), ein überwältigendes Gebäude aus dem Anfang des 20. Jahrhunderts, ist der Hauptsitz der Vereinten Nationen in Genf.</a:t>
            </a:r>
          </a:p>
        </p:txBody>
      </p:sp>
    </p:spTree>
    <p:extLst>
      <p:ext uri="{BB962C8B-B14F-4D97-AF65-F5344CB8AC3E}">
        <p14:creationId xmlns:p14="http://schemas.microsoft.com/office/powerpoint/2010/main" val="2457581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draußen, grün enthält.&#10;&#10;Automatisch generierte Beschreibung">
            <a:extLst>
              <a:ext uri="{FF2B5EF4-FFF2-40B4-BE49-F238E27FC236}">
                <a16:creationId xmlns:a16="http://schemas.microsoft.com/office/drawing/2014/main" id="{2B4ABF11-2497-4D49-AAE8-72EFE5B0E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7" y="462896"/>
            <a:ext cx="10466986" cy="6395104"/>
          </a:xfrm>
          <a:prstGeom prst="rect">
            <a:avLst/>
          </a:prstGeom>
          <a:effectLst>
            <a:softEdge rad="7493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348C689-E850-46D9-92A6-0D010CA3E1D9}"/>
              </a:ext>
            </a:extLst>
          </p:cNvPr>
          <p:cNvSpPr txBox="1"/>
          <p:nvPr/>
        </p:nvSpPr>
        <p:spPr>
          <a:xfrm>
            <a:off x="2818786" y="1660492"/>
            <a:ext cx="6094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Das Internationale Komitee vom </a:t>
            </a:r>
            <a:r>
              <a:rPr lang="de-CH" b="1" dirty="0"/>
              <a:t>Roten Kreuz </a:t>
            </a:r>
            <a:r>
              <a:rPr lang="de-CH" dirty="0"/>
              <a:t>hat seinen Sitz in Genf und ist von dort aus weltweit tätig.</a:t>
            </a:r>
          </a:p>
        </p:txBody>
      </p:sp>
    </p:spTree>
    <p:extLst>
      <p:ext uri="{BB962C8B-B14F-4D97-AF65-F5344CB8AC3E}">
        <p14:creationId xmlns:p14="http://schemas.microsoft.com/office/powerpoint/2010/main" val="4038419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19EA41D-68E8-4C18-8B9A-3EB8DA7D0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FA9182E-9C7A-448F-8560-36CD14C64171}"/>
              </a:ext>
            </a:extLst>
          </p:cNvPr>
          <p:cNvSpPr txBox="1"/>
          <p:nvPr/>
        </p:nvSpPr>
        <p:spPr>
          <a:xfrm>
            <a:off x="230444" y="2375790"/>
            <a:ext cx="6094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Ariana Museum</a:t>
            </a:r>
          </a:p>
          <a:p>
            <a:endParaRPr lang="de-CH" b="1" dirty="0"/>
          </a:p>
          <a:p>
            <a:r>
              <a:rPr lang="de-CH" b="1" dirty="0"/>
              <a:t> Es ist das Museum der Keramik </a:t>
            </a:r>
          </a:p>
          <a:p>
            <a:r>
              <a:rPr lang="de-CH" b="1" dirty="0"/>
              <a:t>und des Glases</a:t>
            </a:r>
          </a:p>
        </p:txBody>
      </p:sp>
    </p:spTree>
    <p:extLst>
      <p:ext uri="{BB962C8B-B14F-4D97-AF65-F5344CB8AC3E}">
        <p14:creationId xmlns:p14="http://schemas.microsoft.com/office/powerpoint/2010/main" val="3754702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Straße enthält.&#10;&#10;Automatisch generierte Beschreibung">
            <a:extLst>
              <a:ext uri="{FF2B5EF4-FFF2-40B4-BE49-F238E27FC236}">
                <a16:creationId xmlns:a16="http://schemas.microsoft.com/office/drawing/2014/main" id="{81C9C4D1-A4A2-4507-BEE0-FB80CD1AE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8" y="312614"/>
            <a:ext cx="4639403" cy="627044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84088B-A8B1-4167-A0D4-CCDEBD690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9001" y="1867309"/>
            <a:ext cx="5283851" cy="3962888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96764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Wasser, draußen, lang enthält.&#10;&#10;Automatisch generierte Beschreibung">
            <a:extLst>
              <a:ext uri="{FF2B5EF4-FFF2-40B4-BE49-F238E27FC236}">
                <a16:creationId xmlns:a16="http://schemas.microsoft.com/office/drawing/2014/main" id="{52568620-5B1F-4C9E-8277-7B2F52FD2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3199761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70E0C1-01E5-4E08-B8DF-E3D47BF1E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512CB90-A967-4F4A-958F-2864D4F5B590}"/>
              </a:ext>
            </a:extLst>
          </p:cNvPr>
          <p:cNvSpPr txBox="1"/>
          <p:nvPr/>
        </p:nvSpPr>
        <p:spPr>
          <a:xfrm>
            <a:off x="8667750" y="2160639"/>
            <a:ext cx="2931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/>
              <a:t>Russische Kirche von Genf</a:t>
            </a:r>
          </a:p>
        </p:txBody>
      </p:sp>
    </p:spTree>
    <p:extLst>
      <p:ext uri="{BB962C8B-B14F-4D97-AF65-F5344CB8AC3E}">
        <p14:creationId xmlns:p14="http://schemas.microsoft.com/office/powerpoint/2010/main" val="3137217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0D84F29-3E93-465F-942C-740FF1DB7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672A5E8-37E8-43C1-A906-7077C85ABA24}"/>
              </a:ext>
            </a:extLst>
          </p:cNvPr>
          <p:cNvSpPr txBox="1"/>
          <p:nvPr/>
        </p:nvSpPr>
        <p:spPr>
          <a:xfrm>
            <a:off x="8841658" y="3016045"/>
            <a:ext cx="2964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/>
              <a:t>Synagoge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794187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bäude, draußen, Himmel, Straße enthält.&#10;&#10;Automatisch generierte Beschreibung">
            <a:extLst>
              <a:ext uri="{FF2B5EF4-FFF2-40B4-BE49-F238E27FC236}">
                <a16:creationId xmlns:a16="http://schemas.microsoft.com/office/drawing/2014/main" id="{47DFCC4E-4138-451C-B257-766A497F4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31" y="1090246"/>
            <a:ext cx="7690338" cy="5767754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67216E3-1C93-4F4F-9E83-5B6A27915F10}"/>
              </a:ext>
            </a:extLst>
          </p:cNvPr>
          <p:cNvSpPr txBox="1"/>
          <p:nvPr/>
        </p:nvSpPr>
        <p:spPr>
          <a:xfrm>
            <a:off x="4212492" y="352642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Genf - Carouge</a:t>
            </a:r>
          </a:p>
        </p:txBody>
      </p:sp>
    </p:spTree>
    <p:extLst>
      <p:ext uri="{BB962C8B-B14F-4D97-AF65-F5344CB8AC3E}">
        <p14:creationId xmlns:p14="http://schemas.microsoft.com/office/powerpoint/2010/main" val="3985869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bäude, draußen, Himmel, Straße enthält.&#10;&#10;Automatisch generierte Beschreibung">
            <a:extLst>
              <a:ext uri="{FF2B5EF4-FFF2-40B4-BE49-F238E27FC236}">
                <a16:creationId xmlns:a16="http://schemas.microsoft.com/office/drawing/2014/main" id="{D33D869C-0368-4366-AEED-6124890AE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4" y="283145"/>
            <a:ext cx="4266196" cy="6704816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557D1E1-E816-4C51-99CA-4AF06BD92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789" y="283145"/>
            <a:ext cx="4720180" cy="629170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849888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draußen, Straße, Stein enthält.&#10;&#10;Automatisch generierte Beschreibung">
            <a:extLst>
              <a:ext uri="{FF2B5EF4-FFF2-40B4-BE49-F238E27FC236}">
                <a16:creationId xmlns:a16="http://schemas.microsoft.com/office/drawing/2014/main" id="{E25EE3A0-1CE0-4AF1-9AF1-F29840A04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1947002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Wasser, Himmel, Natur enthält.&#10;&#10;Automatisch generierte Beschreibung">
            <a:extLst>
              <a:ext uri="{FF2B5EF4-FFF2-40B4-BE49-F238E27FC236}">
                <a16:creationId xmlns:a16="http://schemas.microsoft.com/office/drawing/2014/main" id="{26D79D16-D84B-4E95-BCD6-7BA5DAB60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"/>
            <a:ext cx="8829040" cy="6621780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217631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Gebäude, Stadt enthält.&#10;&#10;Automatisch generierte Beschreibung">
            <a:extLst>
              <a:ext uri="{FF2B5EF4-FFF2-40B4-BE49-F238E27FC236}">
                <a16:creationId xmlns:a16="http://schemas.microsoft.com/office/drawing/2014/main" id="{6F333918-4F8E-4EA2-8708-0F6ABBCDC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3330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asser, Himmel, draußen, Boot enthält.&#10;&#10;Automatisch generierte Beschreibung">
            <a:extLst>
              <a:ext uri="{FF2B5EF4-FFF2-40B4-BE49-F238E27FC236}">
                <a16:creationId xmlns:a16="http://schemas.microsoft.com/office/drawing/2014/main" id="{68D8E3A2-9212-4EB3-8760-4DBB7686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38" y="211016"/>
            <a:ext cx="8393723" cy="6295292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418837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E31A4FD4-9172-47BF-8D3C-4DBC2B9A0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2" y="375139"/>
            <a:ext cx="8643815" cy="6482861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15764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fik 5" descr="Ein Bild, das Gras, draußen, Himmel, Baum enthält.&#10;&#10;Automatisch generierte Beschreibung">
            <a:extLst>
              <a:ext uri="{FF2B5EF4-FFF2-40B4-BE49-F238E27FC236}">
                <a16:creationId xmlns:a16="http://schemas.microsoft.com/office/drawing/2014/main" id="{4AF56041-1840-4332-907B-5AE42E0A0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E1F6925-4073-4564-8F9E-E754D95F9495}"/>
              </a:ext>
            </a:extLst>
          </p:cNvPr>
          <p:cNvSpPr txBox="1"/>
          <p:nvPr/>
        </p:nvSpPr>
        <p:spPr>
          <a:xfrm>
            <a:off x="5017476" y="437662"/>
            <a:ext cx="166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TCS-Camping</a:t>
            </a:r>
          </a:p>
          <a:p>
            <a:r>
              <a:rPr lang="de-CH" sz="2000" dirty="0" err="1"/>
              <a:t>Genf_Vézenaz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53044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Gras, draußen, Wasser enthält.&#10;&#10;Automatisch generierte Beschreibung">
            <a:extLst>
              <a:ext uri="{FF2B5EF4-FFF2-40B4-BE49-F238E27FC236}">
                <a16:creationId xmlns:a16="http://schemas.microsoft.com/office/drawing/2014/main" id="{8EC477E7-1CC7-4CBA-BDD2-40C3FE64A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softEdge rad="622300"/>
          </a:effectLst>
        </p:spPr>
      </p:pic>
    </p:spTree>
    <p:extLst>
      <p:ext uri="{BB962C8B-B14F-4D97-AF65-F5344CB8AC3E}">
        <p14:creationId xmlns:p14="http://schemas.microsoft.com/office/powerpoint/2010/main" val="129901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9ABEFF-64A7-4DEF-ADE4-19E92798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softEdge rad="546100"/>
          </a:effectLst>
        </p:spPr>
      </p:pic>
    </p:spTree>
    <p:extLst>
      <p:ext uri="{BB962C8B-B14F-4D97-AF65-F5344CB8AC3E}">
        <p14:creationId xmlns:p14="http://schemas.microsoft.com/office/powerpoint/2010/main" val="2432212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Breitbild</PresentationFormat>
  <Paragraphs>29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</vt:lpstr>
      <vt:lpstr> Genf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Käppeli</dc:creator>
  <cp:lastModifiedBy>Walter Käppeli</cp:lastModifiedBy>
  <cp:revision>19</cp:revision>
  <dcterms:created xsi:type="dcterms:W3CDTF">2021-07-04T09:54:13Z</dcterms:created>
  <dcterms:modified xsi:type="dcterms:W3CDTF">2021-07-04T12:20:53Z</dcterms:modified>
</cp:coreProperties>
</file>