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3" r:id="rId6"/>
    <p:sldId id="262" r:id="rId7"/>
    <p:sldId id="264" r:id="rId8"/>
    <p:sldId id="267" r:id="rId9"/>
    <p:sldId id="269" r:id="rId10"/>
    <p:sldId id="268" r:id="rId11"/>
    <p:sldId id="271" r:id="rId12"/>
    <p:sldId id="273" r:id="rId13"/>
    <p:sldId id="272" r:id="rId14"/>
    <p:sldId id="275" r:id="rId15"/>
    <p:sldId id="279" r:id="rId16"/>
    <p:sldId id="274" r:id="rId17"/>
    <p:sldId id="280" r:id="rId18"/>
    <p:sldId id="278" r:id="rId19"/>
    <p:sldId id="276" r:id="rId20"/>
    <p:sldId id="277" r:id="rId21"/>
    <p:sldId id="281" r:id="rId22"/>
    <p:sldId id="283" r:id="rId23"/>
    <p:sldId id="291" r:id="rId24"/>
    <p:sldId id="284" r:id="rId25"/>
    <p:sldId id="289" r:id="rId26"/>
    <p:sldId id="285" r:id="rId27"/>
    <p:sldId id="282" r:id="rId28"/>
    <p:sldId id="287" r:id="rId29"/>
    <p:sldId id="288" r:id="rId30"/>
    <p:sldId id="292" r:id="rId31"/>
    <p:sldId id="290" r:id="rId32"/>
    <p:sldId id="293" r:id="rId33"/>
    <p:sldId id="256"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3" autoAdjust="0"/>
    <p:restoredTop sz="94660"/>
  </p:normalViewPr>
  <p:slideViewPr>
    <p:cSldViewPr snapToGrid="0">
      <p:cViewPr varScale="1">
        <p:scale>
          <a:sx n="68" d="100"/>
          <a:sy n="68" d="100"/>
        </p:scale>
        <p:origin x="636" y="3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A2C0E-D138-46F3-A769-606624C19A9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D1EE978-AAEF-4EB3-9094-B55811CDC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E3A2ECBC-46A3-4FC0-801C-6A233876E808}"/>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5" name="Fußzeilenplatzhalter 4">
            <a:extLst>
              <a:ext uri="{FF2B5EF4-FFF2-40B4-BE49-F238E27FC236}">
                <a16:creationId xmlns:a16="http://schemas.microsoft.com/office/drawing/2014/main" id="{D91701B8-9AEA-480A-AE32-8A466348ED6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BA2B7A79-8FA5-416C-8F86-FBA323F2F850}"/>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3514555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60D2B-410A-4DDB-9CEB-B95BB13E29D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1AC0D891-97F2-4739-8995-B76CC40180DE}"/>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1F04061-FC22-43B9-8125-0C9F2128DC9B}"/>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5" name="Fußzeilenplatzhalter 4">
            <a:extLst>
              <a:ext uri="{FF2B5EF4-FFF2-40B4-BE49-F238E27FC236}">
                <a16:creationId xmlns:a16="http://schemas.microsoft.com/office/drawing/2014/main" id="{59853D9E-0D4E-453C-9ABE-032D3AACE4B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DD85A8B-AB72-4902-8601-00EFC2DF9414}"/>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40013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F6A1FAC-3766-4B6C-9498-26004888B668}"/>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2D46BB3C-8BD1-4CC7-AA1C-2B22CFEE94B8}"/>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A684F08-F438-48FB-BC1C-EFB10050ACEB}"/>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5" name="Fußzeilenplatzhalter 4">
            <a:extLst>
              <a:ext uri="{FF2B5EF4-FFF2-40B4-BE49-F238E27FC236}">
                <a16:creationId xmlns:a16="http://schemas.microsoft.com/office/drawing/2014/main" id="{90DC1B0B-6E6E-4E14-B8FF-5025ECF676A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28323DF-73A0-41BC-BC7E-9F87C0F7A409}"/>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3243211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856B06-D5B3-439F-B1D2-31D8810976FF}"/>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D718C846-67F8-428C-A954-2B7A672204D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3E3997E-CD1D-4901-88C6-5127A1A19545}"/>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5" name="Fußzeilenplatzhalter 4">
            <a:extLst>
              <a:ext uri="{FF2B5EF4-FFF2-40B4-BE49-F238E27FC236}">
                <a16:creationId xmlns:a16="http://schemas.microsoft.com/office/drawing/2014/main" id="{4B8D7191-52AC-475E-8AFE-5602560E63B7}"/>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478B6E2-12DF-4447-9BCC-92783F8B197A}"/>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14303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84037-3CE1-495C-91B9-5EA2FBE695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FF5C6AFB-E8FB-4F02-87AF-2FADBC7FFC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A5616EE-1719-4635-917C-D1D41985970E}"/>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5" name="Fußzeilenplatzhalter 4">
            <a:extLst>
              <a:ext uri="{FF2B5EF4-FFF2-40B4-BE49-F238E27FC236}">
                <a16:creationId xmlns:a16="http://schemas.microsoft.com/office/drawing/2014/main" id="{CCD93B65-36A2-4863-9618-8574BF38E639}"/>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892653A-3973-4EB3-929D-1D547800C1C1}"/>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2848547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E4EE7E-4E67-4E4D-BEDE-9A171B543947}"/>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588FE8D-0F1B-42E9-82B9-AD171BDBB5D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BB25E56-D010-42AE-83D8-F24AE02EB33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2000FD09-A7AB-41EE-96B4-E9ACD737BDAD}"/>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6" name="Fußzeilenplatzhalter 5">
            <a:extLst>
              <a:ext uri="{FF2B5EF4-FFF2-40B4-BE49-F238E27FC236}">
                <a16:creationId xmlns:a16="http://schemas.microsoft.com/office/drawing/2014/main" id="{E69B4B4D-0683-4BE5-BD4F-183B24F56CB6}"/>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DEFC9E19-095F-4B02-A4A4-4F969F6DE2B8}"/>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1899641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146C7-8F49-4792-BB9C-B4629116C999}"/>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942268A7-2566-4DAF-BDC8-C6C24F6858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E0D3E40-6B62-4DB1-8176-71990484565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C0C722A-6FA4-449C-B961-0E7C0DFA19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900D89E-B687-4857-8560-C33EE07A4E2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B8515F35-76DB-48A4-B934-C3507AB36FFC}"/>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8" name="Fußzeilenplatzhalter 7">
            <a:extLst>
              <a:ext uri="{FF2B5EF4-FFF2-40B4-BE49-F238E27FC236}">
                <a16:creationId xmlns:a16="http://schemas.microsoft.com/office/drawing/2014/main" id="{49BFAD96-95C9-496E-8FA0-E109612E10AE}"/>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D1087942-139F-4710-80E8-A5C1CD37BE33}"/>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166417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91B15-C22A-4A8C-BE87-76CCE425A4E5}"/>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5BE5BF4C-14A9-4CAC-8987-09177ABAB411}"/>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4" name="Fußzeilenplatzhalter 3">
            <a:extLst>
              <a:ext uri="{FF2B5EF4-FFF2-40B4-BE49-F238E27FC236}">
                <a16:creationId xmlns:a16="http://schemas.microsoft.com/office/drawing/2014/main" id="{CB630363-8F4C-4E80-909C-2526F5E05B32}"/>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5EE3B62C-7CF5-4D54-AB2E-672E9E1AB680}"/>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129176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A90FBBE-3A1A-47C5-98A4-3AA8E230C286}"/>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3" name="Fußzeilenplatzhalter 2">
            <a:extLst>
              <a:ext uri="{FF2B5EF4-FFF2-40B4-BE49-F238E27FC236}">
                <a16:creationId xmlns:a16="http://schemas.microsoft.com/office/drawing/2014/main" id="{F19FC5B4-0531-4725-9F1E-99A0C054EE57}"/>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9FE2E79D-1824-45EA-B4CA-C948DFB0D891}"/>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378118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6C49B-6F21-4A19-B629-D08127D64F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CA6E8B95-547E-4C8C-8FC0-EFB7D3B848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8AEBB6DB-BEB1-417D-A54D-6C1D7CC512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14A6DFF-82C3-4161-AB25-72982C4B1136}"/>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6" name="Fußzeilenplatzhalter 5">
            <a:extLst>
              <a:ext uri="{FF2B5EF4-FFF2-40B4-BE49-F238E27FC236}">
                <a16:creationId xmlns:a16="http://schemas.microsoft.com/office/drawing/2014/main" id="{6DD8AD2B-F983-4B7C-A08D-BC7BF05E402D}"/>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DEB26EE-6D91-4041-9431-7436AA7F8C04}"/>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2701571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4ABA79-0422-4F1D-A7D9-2CF21912E13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0D70A9D4-E6EB-4B4B-9100-BF955C8DF0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7C5D4BF5-307E-49E6-84AE-B5882F46F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E997021-541C-48C4-87B9-E34FB2F87F33}"/>
              </a:ext>
            </a:extLst>
          </p:cNvPr>
          <p:cNvSpPr>
            <a:spLocks noGrp="1"/>
          </p:cNvSpPr>
          <p:nvPr>
            <p:ph type="dt" sz="half" idx="10"/>
          </p:nvPr>
        </p:nvSpPr>
        <p:spPr/>
        <p:txBody>
          <a:bodyPr/>
          <a:lstStyle/>
          <a:p>
            <a:fld id="{7CF248B6-001A-45D2-AB06-EBDE9EEB46E6}" type="datetimeFigureOut">
              <a:rPr lang="de-CH" smtClean="0"/>
              <a:t>11.07.2021</a:t>
            </a:fld>
            <a:endParaRPr lang="de-CH"/>
          </a:p>
        </p:txBody>
      </p:sp>
      <p:sp>
        <p:nvSpPr>
          <p:cNvPr id="6" name="Fußzeilenplatzhalter 5">
            <a:extLst>
              <a:ext uri="{FF2B5EF4-FFF2-40B4-BE49-F238E27FC236}">
                <a16:creationId xmlns:a16="http://schemas.microsoft.com/office/drawing/2014/main" id="{D2751FEA-2CC3-4C2F-B0FD-D1BB4EE59E10}"/>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77AB285-5BCB-43B7-930F-4E7055EC21E7}"/>
              </a:ext>
            </a:extLst>
          </p:cNvPr>
          <p:cNvSpPr>
            <a:spLocks noGrp="1"/>
          </p:cNvSpPr>
          <p:nvPr>
            <p:ph type="sldNum" sz="quarter" idx="12"/>
          </p:nvPr>
        </p:nvSpPr>
        <p:spPr/>
        <p:txBody>
          <a:bodyPr/>
          <a:lstStyle/>
          <a:p>
            <a:fld id="{18F021DE-5993-4C39-B63F-CDA74DDD20AC}" type="slidenum">
              <a:rPr lang="de-CH" smtClean="0"/>
              <a:t>‹Nr.›</a:t>
            </a:fld>
            <a:endParaRPr lang="de-CH"/>
          </a:p>
        </p:txBody>
      </p:sp>
    </p:spTree>
    <p:extLst>
      <p:ext uri="{BB962C8B-B14F-4D97-AF65-F5344CB8AC3E}">
        <p14:creationId xmlns:p14="http://schemas.microsoft.com/office/powerpoint/2010/main" val="3361209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00B157A-2463-49FD-B437-FA7768274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F1FB5D0A-A0AA-4C07-8EA9-A5E277C74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A87C2D4C-A5AC-4304-B0F1-20EB7BB463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F248B6-001A-45D2-AB06-EBDE9EEB46E6}" type="datetimeFigureOut">
              <a:rPr lang="de-CH" smtClean="0"/>
              <a:t>11.07.2021</a:t>
            </a:fld>
            <a:endParaRPr lang="de-CH"/>
          </a:p>
        </p:txBody>
      </p:sp>
      <p:sp>
        <p:nvSpPr>
          <p:cNvPr id="5" name="Fußzeilenplatzhalter 4">
            <a:extLst>
              <a:ext uri="{FF2B5EF4-FFF2-40B4-BE49-F238E27FC236}">
                <a16:creationId xmlns:a16="http://schemas.microsoft.com/office/drawing/2014/main" id="{E315107C-3BE1-4979-884D-D8AFF690BD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A381AF2F-B7E8-4E67-A1C8-2C3AE70E95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021DE-5993-4C39-B63F-CDA74DDD20AC}" type="slidenum">
              <a:rPr lang="de-CH" smtClean="0"/>
              <a:t>‹Nr.›</a:t>
            </a:fld>
            <a:endParaRPr lang="de-CH"/>
          </a:p>
        </p:txBody>
      </p:sp>
    </p:spTree>
    <p:extLst>
      <p:ext uri="{BB962C8B-B14F-4D97-AF65-F5344CB8AC3E}">
        <p14:creationId xmlns:p14="http://schemas.microsoft.com/office/powerpoint/2010/main" val="38587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swissinfo.ch/ger/zu-fuss-auf-den-spuren-der-emmentaler-taeufer/612626"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unter-emmentaler.ch/news-details/das-emmentaler-bauernhaus-ein-meisterwerk-der-zimmermannskunst.html"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www.gotthelf.ch/de/leben-und-wirken/biografie"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B94322-97E4-473A-AAA8-5E55E300C243}"/>
              </a:ext>
            </a:extLst>
          </p:cNvPr>
          <p:cNvPicPr>
            <a:picLocks noChangeAspect="1"/>
          </p:cNvPicPr>
          <p:nvPr/>
        </p:nvPicPr>
        <p:blipFill>
          <a:blip r:embed="rId2"/>
          <a:stretch>
            <a:fillRect/>
          </a:stretch>
        </p:blipFill>
        <p:spPr>
          <a:xfrm>
            <a:off x="0" y="1745673"/>
            <a:ext cx="12192000" cy="4145972"/>
          </a:xfrm>
          <a:prstGeom prst="rect">
            <a:avLst/>
          </a:prstGeom>
        </p:spPr>
      </p:pic>
      <p:sp>
        <p:nvSpPr>
          <p:cNvPr id="4" name="Textfeld 3">
            <a:extLst>
              <a:ext uri="{FF2B5EF4-FFF2-40B4-BE49-F238E27FC236}">
                <a16:creationId xmlns:a16="http://schemas.microsoft.com/office/drawing/2014/main" id="{39D00C7A-2FA1-4715-83F3-5E3033A202CF}"/>
              </a:ext>
            </a:extLst>
          </p:cNvPr>
          <p:cNvSpPr txBox="1"/>
          <p:nvPr/>
        </p:nvSpPr>
        <p:spPr>
          <a:xfrm>
            <a:off x="2686929" y="510345"/>
            <a:ext cx="5746653" cy="707886"/>
          </a:xfrm>
          <a:prstGeom prst="rect">
            <a:avLst/>
          </a:prstGeom>
          <a:noFill/>
        </p:spPr>
        <p:txBody>
          <a:bodyPr wrap="square">
            <a:spAutoFit/>
          </a:bodyPr>
          <a:lstStyle/>
          <a:p>
            <a:r>
              <a:rPr lang="de-CH" sz="2000" b="1" i="1" dirty="0"/>
              <a:t>Das Emmental  </a:t>
            </a:r>
            <a:r>
              <a:rPr lang="de-CH" sz="2000" i="1" dirty="0"/>
              <a:t>-  eingebettet in einer mystischen und melancholisch anmutenden Hügellandschaft</a:t>
            </a:r>
          </a:p>
        </p:txBody>
      </p:sp>
    </p:spTree>
    <p:extLst>
      <p:ext uri="{BB962C8B-B14F-4D97-AF65-F5344CB8AC3E}">
        <p14:creationId xmlns:p14="http://schemas.microsoft.com/office/powerpoint/2010/main" val="1373647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Himmel, draußen, Feld enthält.&#10;&#10;Automatisch generierte Beschreibung">
            <a:extLst>
              <a:ext uri="{FF2B5EF4-FFF2-40B4-BE49-F238E27FC236}">
                <a16:creationId xmlns:a16="http://schemas.microsoft.com/office/drawing/2014/main" id="{7DEDABE8-A8D7-47DA-A914-0F1CB5E95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06915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Himmel, draußen, LKW enthält.&#10;&#10;Automatisch generierte Beschreibung">
            <a:extLst>
              <a:ext uri="{FF2B5EF4-FFF2-40B4-BE49-F238E27FC236}">
                <a16:creationId xmlns:a16="http://schemas.microsoft.com/office/drawing/2014/main" id="{F11C3739-38DB-4B28-9586-5EE9821D8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30150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Gras, draußen, Mann, Person enthält.&#10;&#10;Automatisch generierte Beschreibung">
            <a:extLst>
              <a:ext uri="{FF2B5EF4-FFF2-40B4-BE49-F238E27FC236}">
                <a16:creationId xmlns:a16="http://schemas.microsoft.com/office/drawing/2014/main" id="{C357B1C0-6453-4CBE-9A46-AB3417309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44903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B73E858-5490-4790-BD7E-1BA167A83AD0}"/>
              </a:ext>
            </a:extLst>
          </p:cNvPr>
          <p:cNvSpPr txBox="1"/>
          <p:nvPr/>
        </p:nvSpPr>
        <p:spPr>
          <a:xfrm>
            <a:off x="2533942" y="552908"/>
            <a:ext cx="7243104" cy="523220"/>
          </a:xfrm>
          <a:prstGeom prst="rect">
            <a:avLst/>
          </a:prstGeom>
          <a:noFill/>
        </p:spPr>
        <p:txBody>
          <a:bodyPr wrap="square">
            <a:spAutoFit/>
          </a:bodyPr>
          <a:lstStyle/>
          <a:p>
            <a:r>
              <a:rPr lang="de-CH" sz="2800" b="1" dirty="0"/>
              <a:t>Zu Fuss auf den Spuren der Emmentaler Täufer</a:t>
            </a:r>
          </a:p>
        </p:txBody>
      </p:sp>
      <p:sp>
        <p:nvSpPr>
          <p:cNvPr id="5" name="Textfeld 4">
            <a:extLst>
              <a:ext uri="{FF2B5EF4-FFF2-40B4-BE49-F238E27FC236}">
                <a16:creationId xmlns:a16="http://schemas.microsoft.com/office/drawing/2014/main" id="{095C3EE7-C469-4C37-9807-F1582F048A9C}"/>
              </a:ext>
            </a:extLst>
          </p:cNvPr>
          <p:cNvSpPr txBox="1"/>
          <p:nvPr/>
        </p:nvSpPr>
        <p:spPr>
          <a:xfrm>
            <a:off x="2744957" y="1182814"/>
            <a:ext cx="7032089" cy="1569660"/>
          </a:xfrm>
          <a:prstGeom prst="rect">
            <a:avLst/>
          </a:prstGeom>
          <a:noFill/>
        </p:spPr>
        <p:txBody>
          <a:bodyPr wrap="square">
            <a:spAutoFit/>
          </a:bodyPr>
          <a:lstStyle/>
          <a:p>
            <a:endParaRPr lang="de-CH" sz="2400" dirty="0"/>
          </a:p>
          <a:p>
            <a:r>
              <a:rPr lang="de-CH" sz="2400" dirty="0"/>
              <a:t>Ein Wanderweg von 10 km führt zu verschiedenen Stationen der Geschichte der Täufer bis zum Schloss </a:t>
            </a:r>
            <a:r>
              <a:rPr lang="de-CH" sz="2400" dirty="0" err="1"/>
              <a:t>Trachselwald</a:t>
            </a:r>
            <a:r>
              <a:rPr lang="de-CH" sz="2400" dirty="0"/>
              <a:t>. </a:t>
            </a:r>
          </a:p>
        </p:txBody>
      </p:sp>
      <p:sp>
        <p:nvSpPr>
          <p:cNvPr id="10" name="Textfeld 9">
            <a:extLst>
              <a:ext uri="{FF2B5EF4-FFF2-40B4-BE49-F238E27FC236}">
                <a16:creationId xmlns:a16="http://schemas.microsoft.com/office/drawing/2014/main" id="{59103EDB-1ED1-410A-99AA-583CB5758AD7}"/>
              </a:ext>
            </a:extLst>
          </p:cNvPr>
          <p:cNvSpPr txBox="1"/>
          <p:nvPr/>
        </p:nvSpPr>
        <p:spPr>
          <a:xfrm>
            <a:off x="1386546" y="2997530"/>
            <a:ext cx="9537896" cy="2677656"/>
          </a:xfrm>
          <a:prstGeom prst="rect">
            <a:avLst/>
          </a:prstGeom>
          <a:noFill/>
        </p:spPr>
        <p:txBody>
          <a:bodyPr wrap="square">
            <a:spAutoFit/>
          </a:bodyPr>
          <a:lstStyle/>
          <a:p>
            <a:r>
              <a:rPr lang="de-CH" sz="2400" dirty="0"/>
              <a:t>Von der Kirche Sumiswald und dem Schloss folgen wir den Spuren der reformierten Glaubensgemeinschaft der «Täufer» in der idyllisch anmutenden Hügellandschaft des Emmentals, einst Schauplatz der Auseinandersetzungen zwischen der reformierter Staatskirche und den aufmüpfigen Täufern, die eine Erneuerung des Glaubens forderten, die Kindertaufe und den Militärdienst verweigerten und somit verfolgt wurden.  1571 wurde der letzte Täufer </a:t>
            </a:r>
            <a:r>
              <a:rPr lang="de-CH" sz="2400" dirty="0" err="1"/>
              <a:t>hingerichtetet</a:t>
            </a:r>
            <a:r>
              <a:rPr lang="de-CH" sz="2400" dirty="0"/>
              <a:t>.</a:t>
            </a:r>
          </a:p>
        </p:txBody>
      </p:sp>
      <p:sp>
        <p:nvSpPr>
          <p:cNvPr id="12" name="Textfeld 11">
            <a:extLst>
              <a:ext uri="{FF2B5EF4-FFF2-40B4-BE49-F238E27FC236}">
                <a16:creationId xmlns:a16="http://schemas.microsoft.com/office/drawing/2014/main" id="{3CDAC5B5-9194-4CB7-BFE3-CAFD1F4A973F}"/>
              </a:ext>
            </a:extLst>
          </p:cNvPr>
          <p:cNvSpPr txBox="1"/>
          <p:nvPr/>
        </p:nvSpPr>
        <p:spPr>
          <a:xfrm>
            <a:off x="1618957" y="5920242"/>
            <a:ext cx="8954085" cy="646331"/>
          </a:xfrm>
          <a:prstGeom prst="rect">
            <a:avLst/>
          </a:prstGeom>
          <a:noFill/>
        </p:spPr>
        <p:txBody>
          <a:bodyPr wrap="square">
            <a:spAutoFit/>
          </a:bodyPr>
          <a:lstStyle/>
          <a:p>
            <a:r>
              <a:rPr lang="de-CH" dirty="0">
                <a:hlinkClick r:id="rId2"/>
              </a:rPr>
              <a:t>https://www.swissinfo.ch/ger/zu-fuss-auf-den-spuren-der-emmentaler-taeufer/612626</a:t>
            </a:r>
            <a:endParaRPr lang="de-CH" dirty="0"/>
          </a:p>
          <a:p>
            <a:endParaRPr lang="de-CH" dirty="0"/>
          </a:p>
        </p:txBody>
      </p:sp>
    </p:spTree>
    <p:extLst>
      <p:ext uri="{BB962C8B-B14F-4D97-AF65-F5344CB8AC3E}">
        <p14:creationId xmlns:p14="http://schemas.microsoft.com/office/powerpoint/2010/main" val="3580187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Baum, draußen, Schild enthält.&#10;&#10;Automatisch generierte Beschreibung">
            <a:extLst>
              <a:ext uri="{FF2B5EF4-FFF2-40B4-BE49-F238E27FC236}">
                <a16:creationId xmlns:a16="http://schemas.microsoft.com/office/drawing/2014/main" id="{CA4D6B53-6911-427F-8D8B-05AD1DC3A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49" y="1777582"/>
            <a:ext cx="5386466" cy="4039850"/>
          </a:xfrm>
          <a:prstGeom prst="rect">
            <a:avLst/>
          </a:prstGeom>
        </p:spPr>
      </p:pic>
      <p:pic>
        <p:nvPicPr>
          <p:cNvPr id="9" name="Grafik 8" descr="Ein Bild, das Karte enthält.&#10;&#10;Automatisch generierte Beschreibung">
            <a:extLst>
              <a:ext uri="{FF2B5EF4-FFF2-40B4-BE49-F238E27FC236}">
                <a16:creationId xmlns:a16="http://schemas.microsoft.com/office/drawing/2014/main" id="{4BC36BA8-B93A-4824-8AAF-52D7B6A97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860" y="1660159"/>
            <a:ext cx="5841167" cy="4380875"/>
          </a:xfrm>
          <a:prstGeom prst="rect">
            <a:avLst/>
          </a:prstGeom>
        </p:spPr>
      </p:pic>
    </p:spTree>
    <p:extLst>
      <p:ext uri="{BB962C8B-B14F-4D97-AF65-F5344CB8AC3E}">
        <p14:creationId xmlns:p14="http://schemas.microsoft.com/office/powerpoint/2010/main" val="2270348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enthält.&#10;&#10;Automatisch generierte Beschreibung">
            <a:extLst>
              <a:ext uri="{FF2B5EF4-FFF2-40B4-BE49-F238E27FC236}">
                <a16:creationId xmlns:a16="http://schemas.microsoft.com/office/drawing/2014/main" id="{14BE8B8F-83EB-4BEA-977A-176C56C5E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77949" y="973527"/>
            <a:ext cx="6547928" cy="4910946"/>
          </a:xfrm>
          <a:prstGeom prst="rect">
            <a:avLst/>
          </a:prstGeom>
        </p:spPr>
      </p:pic>
      <p:pic>
        <p:nvPicPr>
          <p:cNvPr id="5" name="Grafik 4" descr="Ein Bild, das Baum, Gras, draußen, Himmel enthält.&#10;&#10;Automatisch generierte Beschreibung">
            <a:extLst>
              <a:ext uri="{FF2B5EF4-FFF2-40B4-BE49-F238E27FC236}">
                <a16:creationId xmlns:a16="http://schemas.microsoft.com/office/drawing/2014/main" id="{550CBDA2-478E-4FDE-9C4B-E4BBD0038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386" y="1002077"/>
            <a:ext cx="6218940" cy="4664205"/>
          </a:xfrm>
          <a:prstGeom prst="rect">
            <a:avLst/>
          </a:prstGeom>
        </p:spPr>
      </p:pic>
    </p:spTree>
    <p:extLst>
      <p:ext uri="{BB962C8B-B14F-4D97-AF65-F5344CB8AC3E}">
        <p14:creationId xmlns:p14="http://schemas.microsoft.com/office/powerpoint/2010/main" val="4037429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Gras, Himmel, draußen, Pfad enthält.&#10;&#10;Automatisch generierte Beschreibung">
            <a:extLst>
              <a:ext uri="{FF2B5EF4-FFF2-40B4-BE49-F238E27FC236}">
                <a16:creationId xmlns:a16="http://schemas.microsoft.com/office/drawing/2014/main" id="{9E00A2B2-FE7E-46EB-9C93-34921F9ED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96934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Gras, Himmel, draußen, Feld enthält.&#10;&#10;Automatisch generierte Beschreibung">
            <a:extLst>
              <a:ext uri="{FF2B5EF4-FFF2-40B4-BE49-F238E27FC236}">
                <a16:creationId xmlns:a16="http://schemas.microsoft.com/office/drawing/2014/main" id="{92097504-9B49-42C3-BD20-1D07EB48B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60594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Himmel, Baum, draußen enthält.&#10;&#10;Automatisch generierte Beschreibung">
            <a:extLst>
              <a:ext uri="{FF2B5EF4-FFF2-40B4-BE49-F238E27FC236}">
                <a16:creationId xmlns:a16="http://schemas.microsoft.com/office/drawing/2014/main" id="{DA2AD828-F710-441F-A748-FEB2D95A8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345" y="175845"/>
            <a:ext cx="8825132" cy="6618849"/>
          </a:xfrm>
          <a:prstGeom prst="rect">
            <a:avLst/>
          </a:prstGeom>
        </p:spPr>
      </p:pic>
    </p:spTree>
    <p:extLst>
      <p:ext uri="{BB962C8B-B14F-4D97-AF65-F5344CB8AC3E}">
        <p14:creationId xmlns:p14="http://schemas.microsoft.com/office/powerpoint/2010/main" val="402364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Himmel, draußen, Feld enthält.&#10;&#10;Automatisch generierte Beschreibung">
            <a:extLst>
              <a:ext uri="{FF2B5EF4-FFF2-40B4-BE49-F238E27FC236}">
                <a16:creationId xmlns:a16="http://schemas.microsoft.com/office/drawing/2014/main" id="{A03BDA82-FBC3-400F-9E96-2F308F12D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57" y="185517"/>
            <a:ext cx="8649286" cy="6486965"/>
          </a:xfrm>
          <a:prstGeom prst="rect">
            <a:avLst/>
          </a:prstGeom>
        </p:spPr>
      </p:pic>
    </p:spTree>
    <p:extLst>
      <p:ext uri="{BB962C8B-B14F-4D97-AF65-F5344CB8AC3E}">
        <p14:creationId xmlns:p14="http://schemas.microsoft.com/office/powerpoint/2010/main" val="251799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draußen, Himmel, Gebäude, Gras enthält.&#10;&#10;Automatisch generierte Beschreibung">
            <a:extLst>
              <a:ext uri="{FF2B5EF4-FFF2-40B4-BE49-F238E27FC236}">
                <a16:creationId xmlns:a16="http://schemas.microsoft.com/office/drawing/2014/main" id="{05C96396-4820-47B3-B044-BC55343583AB}"/>
              </a:ext>
            </a:extLst>
          </p:cNvPr>
          <p:cNvPicPr>
            <a:picLocks noChangeAspect="1"/>
          </p:cNvPicPr>
          <p:nvPr/>
        </p:nvPicPr>
        <p:blipFill rotWithShape="1">
          <a:blip r:embed="rId2">
            <a:extLst>
              <a:ext uri="{28A0092B-C50C-407E-A947-70E740481C1C}">
                <a14:useLocalDpi xmlns:a14="http://schemas.microsoft.com/office/drawing/2010/main" val="0"/>
              </a:ext>
            </a:extLst>
          </a:blip>
          <a:srcRect t="12727" b="12287"/>
          <a:stretch/>
        </p:blipFill>
        <p:spPr>
          <a:xfrm>
            <a:off x="20" y="1282"/>
            <a:ext cx="12191980" cy="6856718"/>
          </a:xfrm>
          <a:prstGeom prst="rect">
            <a:avLst/>
          </a:prstGeom>
        </p:spPr>
      </p:pic>
    </p:spTree>
    <p:extLst>
      <p:ext uri="{BB962C8B-B14F-4D97-AF65-F5344CB8AC3E}">
        <p14:creationId xmlns:p14="http://schemas.microsoft.com/office/powerpoint/2010/main" val="216699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F7C53B1-2886-4DBF-93F0-893FB8095E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88673" y="948506"/>
            <a:ext cx="6614652" cy="4960989"/>
          </a:xfrm>
          <a:prstGeom prst="rect">
            <a:avLst/>
          </a:prstGeom>
        </p:spPr>
      </p:pic>
    </p:spTree>
    <p:extLst>
      <p:ext uri="{BB962C8B-B14F-4D97-AF65-F5344CB8AC3E}">
        <p14:creationId xmlns:p14="http://schemas.microsoft.com/office/powerpoint/2010/main" val="384677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Baum, draußen, Stein enthält.&#10;&#10;Automatisch generierte Beschreibung">
            <a:extLst>
              <a:ext uri="{FF2B5EF4-FFF2-40B4-BE49-F238E27FC236}">
                <a16:creationId xmlns:a16="http://schemas.microsoft.com/office/drawing/2014/main" id="{0DEF6A23-7757-40A5-8F14-B2FD22CE7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2028" y="962027"/>
            <a:ext cx="6260254" cy="4695191"/>
          </a:xfrm>
          <a:prstGeom prst="rect">
            <a:avLst/>
          </a:prstGeom>
        </p:spPr>
      </p:pic>
      <p:pic>
        <p:nvPicPr>
          <p:cNvPr id="7" name="Grafik 6" descr="Ein Bild, das Text, Gebäude, Apartmentgebäude, Stein enthält.&#10;&#10;Automatisch generierte Beschreibung">
            <a:extLst>
              <a:ext uri="{FF2B5EF4-FFF2-40B4-BE49-F238E27FC236}">
                <a16:creationId xmlns:a16="http://schemas.microsoft.com/office/drawing/2014/main" id="{3E061AB5-BED2-4FB0-862D-1D59C7E06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87272" y="1027220"/>
            <a:ext cx="6185748" cy="4639311"/>
          </a:xfrm>
          <a:prstGeom prst="rect">
            <a:avLst/>
          </a:prstGeom>
        </p:spPr>
      </p:pic>
    </p:spTree>
    <p:extLst>
      <p:ext uri="{BB962C8B-B14F-4D97-AF65-F5344CB8AC3E}">
        <p14:creationId xmlns:p14="http://schemas.microsoft.com/office/powerpoint/2010/main" val="3755002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1F9CC29-E8B9-4512-9E2B-B01D9F7C3664}"/>
              </a:ext>
            </a:extLst>
          </p:cNvPr>
          <p:cNvSpPr txBox="1"/>
          <p:nvPr/>
        </p:nvSpPr>
        <p:spPr>
          <a:xfrm>
            <a:off x="3362633" y="840658"/>
            <a:ext cx="7632290" cy="584775"/>
          </a:xfrm>
          <a:prstGeom prst="rect">
            <a:avLst/>
          </a:prstGeom>
          <a:noFill/>
        </p:spPr>
        <p:txBody>
          <a:bodyPr wrap="square" rtlCol="0">
            <a:spAutoFit/>
          </a:bodyPr>
          <a:lstStyle/>
          <a:p>
            <a:r>
              <a:rPr lang="de-CH" sz="3200" dirty="0"/>
              <a:t>Sumiswald - Impressionen </a:t>
            </a:r>
          </a:p>
        </p:txBody>
      </p:sp>
      <p:pic>
        <p:nvPicPr>
          <p:cNvPr id="4" name="Grafik 3" descr="Ein Bild, das Gras, draußen, Baum, Himmel enthält.&#10;&#10;Automatisch generierte Beschreibung">
            <a:extLst>
              <a:ext uri="{FF2B5EF4-FFF2-40B4-BE49-F238E27FC236}">
                <a16:creationId xmlns:a16="http://schemas.microsoft.com/office/drawing/2014/main" id="{11DDF61F-E60A-43DA-9912-185913C41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9510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Himmel, Gras, Gebäude, draußen enthält.&#10;&#10;Automatisch generierte Beschreibung">
            <a:extLst>
              <a:ext uri="{FF2B5EF4-FFF2-40B4-BE49-F238E27FC236}">
                <a16:creationId xmlns:a16="http://schemas.microsoft.com/office/drawing/2014/main" id="{1170F957-DD1F-47BE-B36C-5129E65AE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752593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Himmel, Schild enthält.&#10;&#10;Automatisch generierte Beschreibung">
            <a:extLst>
              <a:ext uri="{FF2B5EF4-FFF2-40B4-BE49-F238E27FC236}">
                <a16:creationId xmlns:a16="http://schemas.microsoft.com/office/drawing/2014/main" id="{5610FDA5-E881-46E1-BF1C-236F7FE8B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2975" y="913521"/>
            <a:ext cx="6858000" cy="5143500"/>
          </a:xfrm>
          <a:prstGeom prst="rect">
            <a:avLst/>
          </a:prstGeom>
        </p:spPr>
      </p:pic>
      <p:pic>
        <p:nvPicPr>
          <p:cNvPr id="4" name="Grafik 3">
            <a:extLst>
              <a:ext uri="{FF2B5EF4-FFF2-40B4-BE49-F238E27FC236}">
                <a16:creationId xmlns:a16="http://schemas.microsoft.com/office/drawing/2014/main" id="{A00BB730-F4D0-41A8-A883-3B04365927BA}"/>
              </a:ext>
            </a:extLst>
          </p:cNvPr>
          <p:cNvPicPr>
            <a:picLocks noChangeAspect="1"/>
          </p:cNvPicPr>
          <p:nvPr/>
        </p:nvPicPr>
        <p:blipFill>
          <a:blip r:embed="rId3"/>
          <a:stretch>
            <a:fillRect/>
          </a:stretch>
        </p:blipFill>
        <p:spPr>
          <a:xfrm>
            <a:off x="5766133" y="126818"/>
            <a:ext cx="4939381" cy="6590505"/>
          </a:xfrm>
          <a:prstGeom prst="rect">
            <a:avLst/>
          </a:prstGeom>
        </p:spPr>
      </p:pic>
    </p:spTree>
    <p:extLst>
      <p:ext uri="{BB962C8B-B14F-4D97-AF65-F5344CB8AC3E}">
        <p14:creationId xmlns:p14="http://schemas.microsoft.com/office/powerpoint/2010/main" val="3316505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draußen, Gebäude, Haus enthält.&#10;&#10;Automatisch generierte Beschreibung">
            <a:extLst>
              <a:ext uri="{FF2B5EF4-FFF2-40B4-BE49-F238E27FC236}">
                <a16:creationId xmlns:a16="http://schemas.microsoft.com/office/drawing/2014/main" id="{098E48BA-F337-4F5E-81C7-D34927E7C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91993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Straße, draußen, Weg enthält.&#10;&#10;Automatisch generierte Beschreibung">
            <a:extLst>
              <a:ext uri="{FF2B5EF4-FFF2-40B4-BE49-F238E27FC236}">
                <a16:creationId xmlns:a16="http://schemas.microsoft.com/office/drawing/2014/main" id="{00A5FC36-90E2-40C9-938C-63BE2906C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94946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Gebäude, draußen, alt enthält.&#10;&#10;Automatisch generierte Beschreibung">
            <a:extLst>
              <a:ext uri="{FF2B5EF4-FFF2-40B4-BE49-F238E27FC236}">
                <a16:creationId xmlns:a16="http://schemas.microsoft.com/office/drawing/2014/main" id="{DD130710-9994-4994-805A-A4E8FFB8F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84060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draußen, Apartmentgebäude enthält.&#10;&#10;Automatisch generierte Beschreibung">
            <a:extLst>
              <a:ext uri="{FF2B5EF4-FFF2-40B4-BE49-F238E27FC236}">
                <a16:creationId xmlns:a16="http://schemas.microsoft.com/office/drawing/2014/main" id="{D8461E21-2D02-46FE-B1E1-EF06203A9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5433" y="965151"/>
            <a:ext cx="6180016" cy="4635012"/>
          </a:xfrm>
          <a:prstGeom prst="rect">
            <a:avLst/>
          </a:prstGeom>
        </p:spPr>
      </p:pic>
      <p:pic>
        <p:nvPicPr>
          <p:cNvPr id="5" name="Grafik 4" descr="Ein Bild, das Himmel, draußen, Tag enthält.&#10;&#10;Automatisch generierte Beschreibung">
            <a:extLst>
              <a:ext uri="{FF2B5EF4-FFF2-40B4-BE49-F238E27FC236}">
                <a16:creationId xmlns:a16="http://schemas.microsoft.com/office/drawing/2014/main" id="{D7D58434-8D7E-4220-AE4A-E042E047E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511" y="1143879"/>
            <a:ext cx="6093655" cy="4570242"/>
          </a:xfrm>
          <a:prstGeom prst="rect">
            <a:avLst/>
          </a:prstGeom>
        </p:spPr>
      </p:pic>
    </p:spTree>
    <p:extLst>
      <p:ext uri="{BB962C8B-B14F-4D97-AF65-F5344CB8AC3E}">
        <p14:creationId xmlns:p14="http://schemas.microsoft.com/office/powerpoint/2010/main" val="2072200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Himmel, Gebäude, draußen, Haus enthält.&#10;&#10;Automatisch generierte Beschreibung">
            <a:extLst>
              <a:ext uri="{FF2B5EF4-FFF2-40B4-BE49-F238E27FC236}">
                <a16:creationId xmlns:a16="http://schemas.microsoft.com/office/drawing/2014/main" id="{49FC7A6C-CEC3-4155-BBB5-B588EF820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90339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7E2239EE-4491-4C83-B19E-AC8308939FF6}"/>
              </a:ext>
            </a:extLst>
          </p:cNvPr>
          <p:cNvSpPr txBox="1"/>
          <p:nvPr/>
        </p:nvSpPr>
        <p:spPr>
          <a:xfrm>
            <a:off x="1392382" y="1194956"/>
            <a:ext cx="10172700" cy="4278094"/>
          </a:xfrm>
          <a:prstGeom prst="rect">
            <a:avLst/>
          </a:prstGeom>
          <a:noFill/>
        </p:spPr>
        <p:txBody>
          <a:bodyPr wrap="square">
            <a:spAutoFit/>
          </a:bodyPr>
          <a:lstStyle/>
          <a:p>
            <a:r>
              <a:rPr lang="de-CH" sz="4000" dirty="0"/>
              <a:t>Das Emmentaler Bauernhaus – ein Meisterwerk der Zimmermannskunst</a:t>
            </a:r>
          </a:p>
          <a:p>
            <a:endParaRPr lang="de-CH" sz="2400" dirty="0"/>
          </a:p>
          <a:p>
            <a:r>
              <a:rPr lang="de-CH" sz="2800" dirty="0"/>
              <a:t>Das Emmental liegt abseits vom grossen und lauten Tourismus. Gerade deshalb ist es den Besuch wert. </a:t>
            </a:r>
          </a:p>
          <a:p>
            <a:endParaRPr lang="de-CH" sz="2800" dirty="0"/>
          </a:p>
          <a:p>
            <a:r>
              <a:rPr lang="de-CH" sz="2800" dirty="0"/>
              <a:t>Zu Fuss oder mit dem E-Bike die Gegend zu erkunden, ist hier ein unglaublicher Genuss. Wenig Verkehr, keine lauten Touristen. Hier kann man noch Stille finden und zur Ruhe kommen.</a:t>
            </a:r>
          </a:p>
        </p:txBody>
      </p:sp>
      <p:sp>
        <p:nvSpPr>
          <p:cNvPr id="4" name="Textfeld 3">
            <a:extLst>
              <a:ext uri="{FF2B5EF4-FFF2-40B4-BE49-F238E27FC236}">
                <a16:creationId xmlns:a16="http://schemas.microsoft.com/office/drawing/2014/main" id="{FB69F6F9-6E39-4FAC-91AD-0132A1857D89}"/>
              </a:ext>
            </a:extLst>
          </p:cNvPr>
          <p:cNvSpPr txBox="1"/>
          <p:nvPr/>
        </p:nvSpPr>
        <p:spPr>
          <a:xfrm>
            <a:off x="2857500" y="5750561"/>
            <a:ext cx="6094826" cy="923330"/>
          </a:xfrm>
          <a:prstGeom prst="rect">
            <a:avLst/>
          </a:prstGeom>
          <a:noFill/>
        </p:spPr>
        <p:txBody>
          <a:bodyPr wrap="square">
            <a:spAutoFit/>
          </a:bodyPr>
          <a:lstStyle/>
          <a:p>
            <a:r>
              <a:rPr lang="de-CH" dirty="0">
                <a:hlinkClick r:id="rId2"/>
              </a:rPr>
              <a:t>https://unter-emmentaler.ch/news-details/das-emmentaler-bauernhaus-ein-meisterwerk-der-zimmermannskunst.html</a:t>
            </a:r>
            <a:endParaRPr lang="de-CH" dirty="0"/>
          </a:p>
          <a:p>
            <a:endParaRPr lang="de-CH" dirty="0"/>
          </a:p>
        </p:txBody>
      </p:sp>
    </p:spTree>
    <p:extLst>
      <p:ext uri="{BB962C8B-B14F-4D97-AF65-F5344CB8AC3E}">
        <p14:creationId xmlns:p14="http://schemas.microsoft.com/office/powerpoint/2010/main" val="169858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draußen, Straße enthält.&#10;&#10;Automatisch generierte Beschreibung">
            <a:extLst>
              <a:ext uri="{FF2B5EF4-FFF2-40B4-BE49-F238E27FC236}">
                <a16:creationId xmlns:a16="http://schemas.microsoft.com/office/drawing/2014/main" id="{C6702CFA-5991-4BA8-A0F9-B14694C96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34140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draußen, Baum, Haus enthält.&#10;&#10;Automatisch generierte Beschreibung">
            <a:extLst>
              <a:ext uri="{FF2B5EF4-FFF2-40B4-BE49-F238E27FC236}">
                <a16:creationId xmlns:a16="http://schemas.microsoft.com/office/drawing/2014/main" id="{F8B278B8-2EA0-40E2-920E-D733E2029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57127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Baum, Gras, draußen, Transport enthält.&#10;&#10;Automatisch generierte Beschreibung">
            <a:extLst>
              <a:ext uri="{FF2B5EF4-FFF2-40B4-BE49-F238E27FC236}">
                <a16:creationId xmlns:a16="http://schemas.microsoft.com/office/drawing/2014/main" id="{D0043229-1F58-433D-9007-8D07687443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4012043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F81644-9264-4EA6-B2F9-70C38C8F332E}"/>
              </a:ext>
            </a:extLst>
          </p:cNvPr>
          <p:cNvSpPr>
            <a:spLocks noGrp="1"/>
          </p:cNvSpPr>
          <p:nvPr>
            <p:ph type="ctrTitle"/>
          </p:nvPr>
        </p:nvSpPr>
        <p:spPr>
          <a:xfrm>
            <a:off x="1519311" y="4724067"/>
            <a:ext cx="10253108" cy="1434514"/>
          </a:xfrm>
        </p:spPr>
        <p:txBody>
          <a:bodyPr>
            <a:normAutofit/>
          </a:bodyPr>
          <a:lstStyle/>
          <a:p>
            <a:r>
              <a:rPr lang="de-CH" sz="2800" dirty="0">
                <a:hlinkClick r:id="rId2"/>
              </a:rPr>
              <a:t>https://www.gotthelf.ch/de/leben-und-wirken/biografie</a:t>
            </a:r>
            <a:br>
              <a:rPr lang="de-CH" sz="2800" dirty="0"/>
            </a:br>
            <a:endParaRPr lang="de-CH" sz="2800" dirty="0"/>
          </a:p>
        </p:txBody>
      </p:sp>
      <p:sp>
        <p:nvSpPr>
          <p:cNvPr id="5" name="Textfeld 4">
            <a:extLst>
              <a:ext uri="{FF2B5EF4-FFF2-40B4-BE49-F238E27FC236}">
                <a16:creationId xmlns:a16="http://schemas.microsoft.com/office/drawing/2014/main" id="{B57FEE73-95B4-46E2-B408-FFF9AAB0B89C}"/>
              </a:ext>
            </a:extLst>
          </p:cNvPr>
          <p:cNvSpPr txBox="1"/>
          <p:nvPr/>
        </p:nvSpPr>
        <p:spPr>
          <a:xfrm>
            <a:off x="2539218" y="1304393"/>
            <a:ext cx="8503920" cy="1200329"/>
          </a:xfrm>
          <a:prstGeom prst="rect">
            <a:avLst/>
          </a:prstGeom>
          <a:noFill/>
        </p:spPr>
        <p:txBody>
          <a:bodyPr wrap="square" rtlCol="0">
            <a:spAutoFit/>
          </a:bodyPr>
          <a:lstStyle/>
          <a:p>
            <a:r>
              <a:rPr lang="de-CH" sz="2400" dirty="0"/>
              <a:t>Das Emmental ist nicht nur wegen des </a:t>
            </a:r>
            <a:r>
              <a:rPr lang="de-CH" sz="2400" dirty="0" err="1"/>
              <a:t>Emmentalerkäses</a:t>
            </a:r>
            <a:r>
              <a:rPr lang="de-CH" sz="2400" dirty="0"/>
              <a:t> bekannt, </a:t>
            </a:r>
          </a:p>
          <a:p>
            <a:r>
              <a:rPr lang="de-CH" sz="2400" dirty="0"/>
              <a:t>sondern auch wegen des berühmten Schriftstellers Jeremias Gotthelf. </a:t>
            </a:r>
          </a:p>
        </p:txBody>
      </p:sp>
      <p:sp>
        <p:nvSpPr>
          <p:cNvPr id="6" name="Textfeld 5">
            <a:extLst>
              <a:ext uri="{FF2B5EF4-FFF2-40B4-BE49-F238E27FC236}">
                <a16:creationId xmlns:a16="http://schemas.microsoft.com/office/drawing/2014/main" id="{DDCAD24B-09FE-4C9C-B3C4-471B0D206423}"/>
              </a:ext>
            </a:extLst>
          </p:cNvPr>
          <p:cNvSpPr txBox="1"/>
          <p:nvPr/>
        </p:nvSpPr>
        <p:spPr>
          <a:xfrm>
            <a:off x="9636369" y="6316394"/>
            <a:ext cx="2136050" cy="369332"/>
          </a:xfrm>
          <a:prstGeom prst="rect">
            <a:avLst/>
          </a:prstGeom>
          <a:noFill/>
        </p:spPr>
        <p:txBody>
          <a:bodyPr wrap="square" rtlCol="0">
            <a:spAutoFit/>
          </a:bodyPr>
          <a:lstStyle/>
          <a:p>
            <a:r>
              <a:rPr lang="de-CH" dirty="0"/>
              <a:t>Walter Käppeli</a:t>
            </a:r>
          </a:p>
        </p:txBody>
      </p:sp>
      <p:sp>
        <p:nvSpPr>
          <p:cNvPr id="8" name="Textfeld 7">
            <a:extLst>
              <a:ext uri="{FF2B5EF4-FFF2-40B4-BE49-F238E27FC236}">
                <a16:creationId xmlns:a16="http://schemas.microsoft.com/office/drawing/2014/main" id="{3E0EE772-C9E6-4CCC-A15A-2F3C2958F3BE}"/>
              </a:ext>
            </a:extLst>
          </p:cNvPr>
          <p:cNvSpPr txBox="1"/>
          <p:nvPr/>
        </p:nvSpPr>
        <p:spPr>
          <a:xfrm>
            <a:off x="3743765" y="2921897"/>
            <a:ext cx="6094826" cy="1384995"/>
          </a:xfrm>
          <a:prstGeom prst="rect">
            <a:avLst/>
          </a:prstGeom>
          <a:noFill/>
        </p:spPr>
        <p:txBody>
          <a:bodyPr wrap="square">
            <a:spAutoFit/>
          </a:bodyPr>
          <a:lstStyle/>
          <a:p>
            <a:r>
              <a:rPr lang="de-CH" sz="2400" b="1" dirty="0"/>
              <a:t>Die Biografie von Albert </a:t>
            </a:r>
            <a:r>
              <a:rPr lang="de-CH" sz="2400" b="1" dirty="0" err="1"/>
              <a:t>Bitzius</a:t>
            </a:r>
            <a:endParaRPr lang="de-CH" sz="2400" b="1" dirty="0"/>
          </a:p>
          <a:p>
            <a:endParaRPr lang="de-CH" sz="2400" b="1" dirty="0"/>
          </a:p>
          <a:p>
            <a:r>
              <a:rPr lang="de-CH" dirty="0"/>
              <a:t>Aus Pfarrer Albert </a:t>
            </a:r>
            <a:r>
              <a:rPr lang="de-CH" dirty="0" err="1"/>
              <a:t>Bitzius</a:t>
            </a:r>
            <a:r>
              <a:rPr lang="de-CH" dirty="0"/>
              <a:t> wird der Schriftsteller</a:t>
            </a:r>
          </a:p>
          <a:p>
            <a:r>
              <a:rPr lang="de-CH" b="1" i="1" dirty="0"/>
              <a:t>Jeremias Gotthelf</a:t>
            </a:r>
          </a:p>
        </p:txBody>
      </p:sp>
    </p:spTree>
    <p:extLst>
      <p:ext uri="{BB962C8B-B14F-4D97-AF65-F5344CB8AC3E}">
        <p14:creationId xmlns:p14="http://schemas.microsoft.com/office/powerpoint/2010/main" val="822183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510AC969-77FA-40CA-BCA6-F59433A0A452}"/>
              </a:ext>
            </a:extLst>
          </p:cNvPr>
          <p:cNvSpPr txBox="1"/>
          <p:nvPr/>
        </p:nvSpPr>
        <p:spPr>
          <a:xfrm>
            <a:off x="288388" y="1120456"/>
            <a:ext cx="11493304" cy="4955203"/>
          </a:xfrm>
          <a:prstGeom prst="rect">
            <a:avLst/>
          </a:prstGeom>
          <a:noFill/>
        </p:spPr>
        <p:txBody>
          <a:bodyPr wrap="square">
            <a:spAutoFit/>
          </a:bodyPr>
          <a:lstStyle/>
          <a:p>
            <a:r>
              <a:rPr lang="de-CH" sz="2800" dirty="0"/>
              <a:t>Mehrere Gebäude geben ein Ganzes</a:t>
            </a:r>
          </a:p>
          <a:p>
            <a:endParaRPr lang="de-CH" dirty="0"/>
          </a:p>
          <a:p>
            <a:r>
              <a:rPr lang="de-CH" dirty="0"/>
              <a:t>Zu einem stattlichen Berner Gehöft gehörten schon immer mehrere Gebäude. </a:t>
            </a:r>
          </a:p>
          <a:p>
            <a:endParaRPr lang="de-CH" dirty="0"/>
          </a:p>
          <a:p>
            <a:r>
              <a:rPr lang="de-CH" dirty="0"/>
              <a:t>Da ist einmal das imposante, stattliche Haupthaus. Unter seinem riesigen Dach finden wir die Dreschtenne, die </a:t>
            </a:r>
            <a:r>
              <a:rPr lang="de-CH" dirty="0" err="1"/>
              <a:t>Heubühne</a:t>
            </a:r>
            <a:r>
              <a:rPr lang="de-CH" dirty="0"/>
              <a:t>, die Ställe und den Wohntrakt mit einer schönen Vorderfront. Im Erdgeschoss sind Küche und Stuben untergebracht, im ersten Stock die «Gaden», die ganz früher oft als Lagerraum benutzt wurden und später zu Schlafstuben für Bedienstete oder die zahlreichen Kinder wurden. Zum Hof gehörte meist auch der Stock oder das «Stöckli», ein kleineres Nebenhaus. Hier ziehen sich die Eltern zurück, wenn sie den Hof der nächsten Generation weitergegeben haben. Wohlhabende Bauern besassen auch ein Ofen- oder Waschhaus. Darin wurde gebacken und gewaschen und nicht selten durften auch ärmere Nachbarn es benutzen. Denn Waschen und Backen waren Gemeinschaftsarbeiten, die vom Aufwand her von mehreren Personen erledigt werden mussten. Etwas abseits wegen der Brandgefahr, aber immer in Sichtweite wegen möglicher Diebe, baute man einen mit schweren Schlössern mehrfach gesicherten Speicher. Hier bewahrte man Saatgut, Dörrobst, Dörrbohnen, getrocknete Kräuter, das Mehl, die Aussteuer, das Bargeld, die Trachten, schönes Zaumzeug, Gerätschaften, den Schmuck, Verträge und Wertpapiere auf. Die schweren Schlüssel dazu trug die Bauersfrau meistens auf sich, sorgsam am Schurz befestigt. Wer reich genug war, baute auch noch ein </a:t>
            </a:r>
            <a:r>
              <a:rPr lang="de-CH" dirty="0" err="1"/>
              <a:t>Küherhaus</a:t>
            </a:r>
            <a:r>
              <a:rPr lang="de-CH" dirty="0"/>
              <a:t> oder ein </a:t>
            </a:r>
            <a:r>
              <a:rPr lang="de-CH" dirty="0" err="1"/>
              <a:t>Knechtenhaus</a:t>
            </a:r>
            <a:r>
              <a:rPr lang="de-CH" dirty="0"/>
              <a:t>.</a:t>
            </a:r>
          </a:p>
        </p:txBody>
      </p:sp>
    </p:spTree>
    <p:extLst>
      <p:ext uri="{BB962C8B-B14F-4D97-AF65-F5344CB8AC3E}">
        <p14:creationId xmlns:p14="http://schemas.microsoft.com/office/powerpoint/2010/main" val="1115212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Gras, Himmel, draußen, Feld enthält.&#10;&#10;Automatisch generierte Beschreibung">
            <a:extLst>
              <a:ext uri="{FF2B5EF4-FFF2-40B4-BE49-F238E27FC236}">
                <a16:creationId xmlns:a16="http://schemas.microsoft.com/office/drawing/2014/main" id="{50F33869-4A14-453E-B2A4-ED4E090AB37F}"/>
              </a:ext>
            </a:extLst>
          </p:cNvPr>
          <p:cNvPicPr>
            <a:picLocks noChangeAspect="1"/>
          </p:cNvPicPr>
          <p:nvPr/>
        </p:nvPicPr>
        <p:blipFill rotWithShape="1">
          <a:blip r:embed="rId2">
            <a:extLst>
              <a:ext uri="{28A0092B-C50C-407E-A947-70E740481C1C}">
                <a14:useLocalDpi xmlns:a14="http://schemas.microsoft.com/office/drawing/2010/main" val="0"/>
              </a:ext>
            </a:extLst>
          </a:blip>
          <a:srcRect t="20926" b="4088"/>
          <a:stretch/>
        </p:blipFill>
        <p:spPr>
          <a:xfrm>
            <a:off x="20" y="1282"/>
            <a:ext cx="12191980" cy="6856718"/>
          </a:xfrm>
          <a:prstGeom prst="rect">
            <a:avLst/>
          </a:prstGeom>
        </p:spPr>
      </p:pic>
    </p:spTree>
    <p:extLst>
      <p:ext uri="{BB962C8B-B14F-4D97-AF65-F5344CB8AC3E}">
        <p14:creationId xmlns:p14="http://schemas.microsoft.com/office/powerpoint/2010/main" val="325540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Gras, draußen, Himmel, Natur enthält.&#10;&#10;Automatisch generierte Beschreibung">
            <a:extLst>
              <a:ext uri="{FF2B5EF4-FFF2-40B4-BE49-F238E27FC236}">
                <a16:creationId xmlns:a16="http://schemas.microsoft.com/office/drawing/2014/main" id="{AFB80CC9-1600-4F51-B212-FAB69304D21B}"/>
              </a:ext>
            </a:extLst>
          </p:cNvPr>
          <p:cNvPicPr>
            <a:picLocks noChangeAspect="1"/>
          </p:cNvPicPr>
          <p:nvPr/>
        </p:nvPicPr>
        <p:blipFill rotWithShape="1">
          <a:blip r:embed="rId2">
            <a:extLst>
              <a:ext uri="{28A0092B-C50C-407E-A947-70E740481C1C}">
                <a14:useLocalDpi xmlns:a14="http://schemas.microsoft.com/office/drawing/2010/main" val="0"/>
              </a:ext>
            </a:extLst>
          </a:blip>
          <a:srcRect t="16060"/>
          <a:stretch/>
        </p:blipFill>
        <p:spPr>
          <a:xfrm>
            <a:off x="20" y="1282"/>
            <a:ext cx="12191980" cy="6856718"/>
          </a:xfrm>
          <a:prstGeom prst="rect">
            <a:avLst/>
          </a:prstGeom>
        </p:spPr>
      </p:pic>
    </p:spTree>
    <p:extLst>
      <p:ext uri="{BB962C8B-B14F-4D97-AF65-F5344CB8AC3E}">
        <p14:creationId xmlns:p14="http://schemas.microsoft.com/office/powerpoint/2010/main" val="3396877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s, Himmel, draußen, Gebäude enthält.&#10;&#10;Automatisch generierte Beschreibung">
            <a:extLst>
              <a:ext uri="{FF2B5EF4-FFF2-40B4-BE49-F238E27FC236}">
                <a16:creationId xmlns:a16="http://schemas.microsoft.com/office/drawing/2014/main" id="{65F1171A-B7AD-4444-B118-A10FE32A4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90694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Gras, draußen, Himmel, Haus enthält.&#10;&#10;Automatisch generierte Beschreibung">
            <a:extLst>
              <a:ext uri="{FF2B5EF4-FFF2-40B4-BE49-F238E27FC236}">
                <a16:creationId xmlns:a16="http://schemas.microsoft.com/office/drawing/2014/main" id="{12FDE93C-2E68-41F5-B8F8-5FED9927BA75}"/>
              </a:ext>
            </a:extLst>
          </p:cNvPr>
          <p:cNvPicPr>
            <a:picLocks noChangeAspect="1"/>
          </p:cNvPicPr>
          <p:nvPr/>
        </p:nvPicPr>
        <p:blipFill rotWithShape="1">
          <a:blip r:embed="rId2">
            <a:extLst>
              <a:ext uri="{28A0092B-C50C-407E-A947-70E740481C1C}">
                <a14:useLocalDpi xmlns:a14="http://schemas.microsoft.com/office/drawing/2010/main" val="0"/>
              </a:ext>
            </a:extLst>
          </a:blip>
          <a:srcRect t="21911" b="3103"/>
          <a:stretch/>
        </p:blipFill>
        <p:spPr>
          <a:xfrm>
            <a:off x="20" y="1282"/>
            <a:ext cx="12191980" cy="6856718"/>
          </a:xfrm>
          <a:prstGeom prst="rect">
            <a:avLst/>
          </a:prstGeom>
        </p:spPr>
      </p:pic>
    </p:spTree>
    <p:extLst>
      <p:ext uri="{BB962C8B-B14F-4D97-AF65-F5344CB8AC3E}">
        <p14:creationId xmlns:p14="http://schemas.microsoft.com/office/powerpoint/2010/main" val="2086563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Gras, Himmel, draußen, Wohnmobil enthält.&#10;&#10;Automatisch generierte Beschreibung">
            <a:extLst>
              <a:ext uri="{FF2B5EF4-FFF2-40B4-BE49-F238E27FC236}">
                <a16:creationId xmlns:a16="http://schemas.microsoft.com/office/drawing/2014/main" id="{B064758B-D1AE-4B89-B4A5-AD134004E93E}"/>
              </a:ext>
            </a:extLst>
          </p:cNvPr>
          <p:cNvPicPr>
            <a:picLocks noChangeAspect="1"/>
          </p:cNvPicPr>
          <p:nvPr/>
        </p:nvPicPr>
        <p:blipFill rotWithShape="1">
          <a:blip r:embed="rId2">
            <a:extLst>
              <a:ext uri="{28A0092B-C50C-407E-A947-70E740481C1C}">
                <a14:useLocalDpi xmlns:a14="http://schemas.microsoft.com/office/drawing/2010/main" val="0"/>
              </a:ext>
            </a:extLst>
          </a:blip>
          <a:srcRect t="19236" b="5764"/>
          <a:stretch/>
        </p:blipFill>
        <p:spPr>
          <a:xfrm>
            <a:off x="20" y="10"/>
            <a:ext cx="12191980" cy="6857989"/>
          </a:xfrm>
          <a:prstGeom prst="rect">
            <a:avLst/>
          </a:prstGeom>
        </p:spPr>
      </p:pic>
      <p:sp>
        <p:nvSpPr>
          <p:cNvPr id="8" name="Freeform: Shape 7">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57C994D1-4701-4B1E-B402-59507D4C87BE}"/>
              </a:ext>
            </a:extLst>
          </p:cNvPr>
          <p:cNvSpPr txBox="1"/>
          <p:nvPr/>
        </p:nvSpPr>
        <p:spPr>
          <a:xfrm>
            <a:off x="4304714" y="5310554"/>
            <a:ext cx="5036234" cy="1015663"/>
          </a:xfrm>
          <a:prstGeom prst="rect">
            <a:avLst/>
          </a:prstGeom>
          <a:noFill/>
        </p:spPr>
        <p:txBody>
          <a:bodyPr wrap="square" rtlCol="0">
            <a:spAutoFit/>
          </a:bodyPr>
          <a:lstStyle/>
          <a:p>
            <a:r>
              <a:rPr lang="de-CH" sz="2400" dirty="0">
                <a:solidFill>
                  <a:schemeClr val="bg1"/>
                </a:solidFill>
              </a:rPr>
              <a:t>Tanner Burghof</a:t>
            </a:r>
          </a:p>
          <a:p>
            <a:r>
              <a:rPr lang="de-CH" dirty="0">
                <a:solidFill>
                  <a:schemeClr val="bg1"/>
                </a:solidFill>
              </a:rPr>
              <a:t>Wohnmobilstellplatz auf dem Bauernhof </a:t>
            </a:r>
          </a:p>
          <a:p>
            <a:r>
              <a:rPr lang="de-CH" dirty="0">
                <a:solidFill>
                  <a:schemeClr val="bg1"/>
                </a:solidFill>
              </a:rPr>
              <a:t>im Emmental in  Sumiswald</a:t>
            </a:r>
          </a:p>
        </p:txBody>
      </p:sp>
    </p:spTree>
    <p:extLst>
      <p:ext uri="{BB962C8B-B14F-4D97-AF65-F5344CB8AC3E}">
        <p14:creationId xmlns:p14="http://schemas.microsoft.com/office/powerpoint/2010/main" val="197910007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496</Words>
  <Application>Microsoft Office PowerPoint</Application>
  <PresentationFormat>Breitbild</PresentationFormat>
  <Paragraphs>29</Paragraphs>
  <Slides>33</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33</vt:i4>
      </vt:variant>
    </vt:vector>
  </HeadingPairs>
  <TitlesOfParts>
    <vt:vector size="37" baseType="lpstr">
      <vt:lpstr>Arial</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https://www.gotthelf.ch/de/leben-und-wirken/biografie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https://www.gotthelf.ch/de/leben-und-wirken/biografie </dc:title>
  <dc:creator>Walter Käppeli</dc:creator>
  <cp:lastModifiedBy>Walter Käppeli</cp:lastModifiedBy>
  <cp:revision>23</cp:revision>
  <dcterms:created xsi:type="dcterms:W3CDTF">2021-07-09T08:26:43Z</dcterms:created>
  <dcterms:modified xsi:type="dcterms:W3CDTF">2021-07-11T10:24:43Z</dcterms:modified>
</cp:coreProperties>
</file>