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87" r:id="rId4"/>
    <p:sldId id="328" r:id="rId5"/>
    <p:sldId id="306" r:id="rId6"/>
    <p:sldId id="309" r:id="rId7"/>
    <p:sldId id="308" r:id="rId8"/>
    <p:sldId id="310" r:id="rId9"/>
    <p:sldId id="311" r:id="rId10"/>
    <p:sldId id="314" r:id="rId11"/>
    <p:sldId id="316" r:id="rId12"/>
    <p:sldId id="319" r:id="rId13"/>
    <p:sldId id="329" r:id="rId14"/>
    <p:sldId id="317" r:id="rId15"/>
    <p:sldId id="318" r:id="rId16"/>
    <p:sldId id="303" r:id="rId17"/>
    <p:sldId id="320" r:id="rId18"/>
    <p:sldId id="321" r:id="rId19"/>
    <p:sldId id="323" r:id="rId20"/>
    <p:sldId id="325" r:id="rId21"/>
    <p:sldId id="324" r:id="rId22"/>
    <p:sldId id="322" r:id="rId23"/>
    <p:sldId id="336" r:id="rId24"/>
    <p:sldId id="326" r:id="rId25"/>
    <p:sldId id="327" r:id="rId26"/>
    <p:sldId id="332" r:id="rId27"/>
    <p:sldId id="331" r:id="rId28"/>
    <p:sldId id="333" r:id="rId29"/>
    <p:sldId id="335" r:id="rId30"/>
    <p:sldId id="334" r:id="rId31"/>
    <p:sldId id="337" r:id="rId32"/>
    <p:sldId id="338" r:id="rId33"/>
    <p:sldId id="342" r:id="rId34"/>
    <p:sldId id="341" r:id="rId35"/>
    <p:sldId id="339" r:id="rId36"/>
    <p:sldId id="344" r:id="rId37"/>
    <p:sldId id="347" r:id="rId38"/>
    <p:sldId id="348" r:id="rId39"/>
    <p:sldId id="349" r:id="rId40"/>
    <p:sldId id="345" r:id="rId41"/>
    <p:sldId id="346" r:id="rId42"/>
    <p:sldId id="351" r:id="rId43"/>
    <p:sldId id="354" r:id="rId44"/>
    <p:sldId id="367" r:id="rId45"/>
    <p:sldId id="368" r:id="rId46"/>
    <p:sldId id="369" r:id="rId47"/>
    <p:sldId id="370" r:id="rId48"/>
    <p:sldId id="371" r:id="rId49"/>
    <p:sldId id="372" r:id="rId50"/>
    <p:sldId id="353" r:id="rId51"/>
    <p:sldId id="356" r:id="rId52"/>
    <p:sldId id="355" r:id="rId53"/>
    <p:sldId id="357" r:id="rId54"/>
    <p:sldId id="360" r:id="rId55"/>
    <p:sldId id="359" r:id="rId56"/>
    <p:sldId id="361" r:id="rId57"/>
    <p:sldId id="362" r:id="rId58"/>
    <p:sldId id="363" r:id="rId59"/>
    <p:sldId id="366" r:id="rId60"/>
    <p:sldId id="364" r:id="rId61"/>
    <p:sldId id="373" r:id="rId62"/>
    <p:sldId id="365" r:id="rId63"/>
  </p:sldIdLst>
  <p:sldSz cx="12192000" cy="6858000"/>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03" autoAdjust="0"/>
    <p:restoredTop sz="94660"/>
  </p:normalViewPr>
  <p:slideViewPr>
    <p:cSldViewPr snapToGrid="0">
      <p:cViewPr varScale="1">
        <p:scale>
          <a:sx n="42" d="100"/>
          <a:sy n="42" d="100"/>
        </p:scale>
        <p:origin x="155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7.37202" units="1/cm"/>
          <inkml:channelProperty channel="Y" name="resolution" value="87.27273" units="1/cm"/>
          <inkml:channelProperty channel="T" name="resolution" value="1" units="1/dev"/>
        </inkml:channelProperties>
      </inkml:inkSource>
      <inkml:timestamp xml:id="ts0" timeString="2021-12-27T12:20:39.059"/>
    </inkml:context>
    <inkml:brush xml:id="br0">
      <inkml:brushProperty name="width" value="0.4" units="cm"/>
      <inkml:brushProperty name="height" value="0.8" units="cm"/>
      <inkml:brushProperty name="color" value="#FFFC00"/>
      <inkml:brushProperty name="tip" value="rectangle"/>
      <inkml:brushProperty name="rasterOp" value="maskPen"/>
      <inkml:brushProperty name="fitToCurve" value="1"/>
    </inkml:brush>
  </inkml:definitions>
  <inkml:trace contextRef="#ctx0" brushRef="#br0">0 43 0,'21'0'31,"0"-21"-31,43 21 16,-1 0-16,43-22 15,0 22-15,0 0 16,105 0-16,-105 0 16,-42 0-1,20 0-15,-41 0 16,-1 0-16,-21 0 16,0 0-1,1 0 1,-1 0-16,0 0 15,21 0-15,1 0 16,20 0-16,1 0 16,63 0-16,-64 0 15,22 0-15,-43 0 16,-21 0-16,22 0 16,-22 0-16,0 0 15,0 0 1,0 0 15,0 0-31,1 0 16,-1 0-1,0 0-15,21 0 16,-21 0-16,1 0 16,-1 0 749,0 0-405,0 0-345,0 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ABFDF-F585-430F-8D7B-ACACB3863E5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350D5F80-165F-4210-B7D8-008B2B7D3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4507E908-AEC9-42A7-A418-D1E2DE57DDAC}"/>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E5019087-4239-461A-9D96-A47BB4FBAAE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33D01AD-98A9-47DB-915C-D2BFB47C3159}"/>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35655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49742A-EDA6-457C-BB2C-CB777C0C2CC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929D65-70A7-4B9C-AE83-7B2D11E9973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A211382-E8B3-4CE5-AEEF-6C1D84C5DE4D}"/>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F7C8373E-FF15-473F-A1A9-BAED7956D86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2D12E7D-84B1-4A93-809F-9227D8C46BFA}"/>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74801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F56497E-AA8A-4B21-AB23-2C796B3182F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B59E5A66-DBD5-4C31-9B23-130C2CD15AA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20D4F39-48AB-4328-9018-74A2CEEBDEF1}"/>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D20F64E2-E1A9-4ACB-86BC-1B98152389A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2848618-2709-46C1-A9C9-83AF4DBF91EF}"/>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29239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FE3D4-8CE6-4D93-BDBF-FB675862A07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963581F-4CB6-4F05-869F-3C7F8DEFEEE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C82C391-F8DD-4BEF-804D-3E78699718FB}"/>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C115AB59-0723-4F65-9EF8-3067D350801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20438FA-5535-48D1-A49A-A021C6DBE9D6}"/>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97122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BB3B-D98B-4B39-8605-CD19E6689DA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1A9F4CB8-A850-4B43-A49F-FB85E40F6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9A76B33-7511-42B0-90D3-6EBB5BA1B8C0}"/>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FF45E733-FCB8-411B-9891-3175221000A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108476E-F84A-48F3-9A9D-A623B459ACF2}"/>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95922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8EE86-3AB8-4654-B473-FAC956F2C4C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C3F66B6-2EBE-4F9B-B0EB-0012DD7EB8D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3E38A4E-1204-4E65-BF57-A4B12B49DB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135D850-15FE-48F5-96D1-5953F76523CD}"/>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6" name="Fußzeilenplatzhalter 5">
            <a:extLst>
              <a:ext uri="{FF2B5EF4-FFF2-40B4-BE49-F238E27FC236}">
                <a16:creationId xmlns:a16="http://schemas.microsoft.com/office/drawing/2014/main" id="{1E149ECE-0039-4EBB-B075-CE470DF51D4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2397DF9-35B4-4D6E-89DB-07F71AAF0B45}"/>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95747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1F78D-4ED5-4E27-AC88-C05A388A85EC}"/>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8964D617-39BE-49D9-8E9B-E5BB7C933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793350E-B3F7-4EC9-9DC4-C08E0BBD973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2680670-F83E-41C3-A527-D77E80EC8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6C9B451-DD48-4FAD-ADE4-062E549C101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5728385C-1104-4394-9F03-C1E0DC4FEA64}"/>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8" name="Fußzeilenplatzhalter 7">
            <a:extLst>
              <a:ext uri="{FF2B5EF4-FFF2-40B4-BE49-F238E27FC236}">
                <a16:creationId xmlns:a16="http://schemas.microsoft.com/office/drawing/2014/main" id="{E5C2861D-8E9A-41FA-A2B8-2399DAD333C8}"/>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12591464-BE3D-4FBF-9BFE-EBCA5840C3FC}"/>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127810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747D2-7B28-45E7-9627-98AB2E8CD090}"/>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2F636844-E441-43D8-AF13-74386A6F60F2}"/>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4" name="Fußzeilenplatzhalter 3">
            <a:extLst>
              <a:ext uri="{FF2B5EF4-FFF2-40B4-BE49-F238E27FC236}">
                <a16:creationId xmlns:a16="http://schemas.microsoft.com/office/drawing/2014/main" id="{75C41616-27F3-49A7-94C9-71DE738B0457}"/>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3BC0401-BDAB-4352-8F3B-CBA7BB5BD23C}"/>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324329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40BDFB-871D-44FB-82DA-B652929FF8B0}"/>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3" name="Fußzeilenplatzhalter 2">
            <a:extLst>
              <a:ext uri="{FF2B5EF4-FFF2-40B4-BE49-F238E27FC236}">
                <a16:creationId xmlns:a16="http://schemas.microsoft.com/office/drawing/2014/main" id="{F3B7346F-0037-45AB-8C33-D5E616DD967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99B01A4-6DE5-4D07-91D0-A171F40F7BD8}"/>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85261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8AF3B-72CD-423D-9261-327D57AD992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B0CDBA91-3512-479D-B4F9-42B850D9F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85A1404-CBE8-40AD-BF18-B1B49A50F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AB4231F-8AF5-4E7D-84BA-2804885F2397}"/>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6" name="Fußzeilenplatzhalter 5">
            <a:extLst>
              <a:ext uri="{FF2B5EF4-FFF2-40B4-BE49-F238E27FC236}">
                <a16:creationId xmlns:a16="http://schemas.microsoft.com/office/drawing/2014/main" id="{49DC2390-8627-41E6-BC4B-2540BA2228D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28950E5-6428-42BD-A7C2-A551600FE084}"/>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43364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0C011-A767-4A81-A2E6-EB31D50CB3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DB94083F-F69A-4602-903D-F186D50EC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A167144-402E-4ADF-8DEF-6EF028F11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AD37812-ACDD-4669-8CB3-E1BF5BF820AA}"/>
              </a:ext>
            </a:extLst>
          </p:cNvPr>
          <p:cNvSpPr>
            <a:spLocks noGrp="1"/>
          </p:cNvSpPr>
          <p:nvPr>
            <p:ph type="dt" sz="half" idx="10"/>
          </p:nvPr>
        </p:nvSpPr>
        <p:spPr/>
        <p:txBody>
          <a:bodyPr/>
          <a:lstStyle/>
          <a:p>
            <a:fld id="{6C3F0169-7609-4167-8C4A-EAB652F82185}" type="datetimeFigureOut">
              <a:rPr lang="de-CH" smtClean="0"/>
              <a:t>28.12.2021</a:t>
            </a:fld>
            <a:endParaRPr lang="de-CH"/>
          </a:p>
        </p:txBody>
      </p:sp>
      <p:sp>
        <p:nvSpPr>
          <p:cNvPr id="6" name="Fußzeilenplatzhalter 5">
            <a:extLst>
              <a:ext uri="{FF2B5EF4-FFF2-40B4-BE49-F238E27FC236}">
                <a16:creationId xmlns:a16="http://schemas.microsoft.com/office/drawing/2014/main" id="{A2094035-A077-4B5B-80B2-3A241027B88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9424E21-5E73-44C3-9F8B-EDBB7C2E3F9F}"/>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55275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405ABDC-B314-4372-8E1D-7DB4A046A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EBDEC1A6-6EAF-44EE-8391-F5FF0DD3E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97D2449-70EC-4533-BD20-391803E43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F0169-7609-4167-8C4A-EAB652F82185}" type="datetimeFigureOut">
              <a:rPr lang="de-CH" smtClean="0"/>
              <a:t>28.12.2021</a:t>
            </a:fld>
            <a:endParaRPr lang="de-CH"/>
          </a:p>
        </p:txBody>
      </p:sp>
      <p:sp>
        <p:nvSpPr>
          <p:cNvPr id="5" name="Fußzeilenplatzhalter 4">
            <a:extLst>
              <a:ext uri="{FF2B5EF4-FFF2-40B4-BE49-F238E27FC236}">
                <a16:creationId xmlns:a16="http://schemas.microsoft.com/office/drawing/2014/main" id="{45161E6A-0385-46F5-BC8A-531513AF4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217A6CA2-277B-4AF1-BB4E-FDE89DD9D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2AA05-C37A-47E2-867A-F973E98DC471}" type="slidenum">
              <a:rPr lang="de-CH" smtClean="0"/>
              <a:t>‹Nr.›</a:t>
            </a:fld>
            <a:endParaRPr lang="de-CH"/>
          </a:p>
        </p:txBody>
      </p:sp>
    </p:spTree>
    <p:extLst>
      <p:ext uri="{BB962C8B-B14F-4D97-AF65-F5344CB8AC3E}">
        <p14:creationId xmlns:p14="http://schemas.microsoft.com/office/powerpoint/2010/main" val="20472748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Untertitel 2">
            <a:extLst>
              <a:ext uri="{FF2B5EF4-FFF2-40B4-BE49-F238E27FC236}">
                <a16:creationId xmlns:a16="http://schemas.microsoft.com/office/drawing/2014/main" id="{FAF1345A-E328-49A6-AA7A-8422FA7E6B63}"/>
              </a:ext>
            </a:extLst>
          </p:cNvPr>
          <p:cNvSpPr>
            <a:spLocks noGrp="1"/>
          </p:cNvSpPr>
          <p:nvPr>
            <p:ph type="subTitle" idx="1"/>
          </p:nvPr>
        </p:nvSpPr>
        <p:spPr>
          <a:xfrm>
            <a:off x="4663785" y="5249222"/>
            <a:ext cx="3312734" cy="1141851"/>
          </a:xfrm>
          <a:noFill/>
        </p:spPr>
        <p:txBody>
          <a:bodyPr>
            <a:normAutofit/>
          </a:bodyPr>
          <a:lstStyle/>
          <a:p>
            <a:r>
              <a:rPr lang="de-CH" sz="1400" dirty="0">
                <a:solidFill>
                  <a:srgbClr val="080808"/>
                </a:solidFill>
              </a:rPr>
              <a:t>von Walter Käppeli</a:t>
            </a:r>
          </a:p>
        </p:txBody>
      </p:sp>
      <p:sp>
        <p:nvSpPr>
          <p:cNvPr id="2" name="Titel 1">
            <a:extLst>
              <a:ext uri="{FF2B5EF4-FFF2-40B4-BE49-F238E27FC236}">
                <a16:creationId xmlns:a16="http://schemas.microsoft.com/office/drawing/2014/main" id="{678B8889-8E12-457B-A62B-81E3D3F8CB3E}"/>
              </a:ext>
            </a:extLst>
          </p:cNvPr>
          <p:cNvSpPr>
            <a:spLocks noGrp="1"/>
          </p:cNvSpPr>
          <p:nvPr>
            <p:ph type="ctrTitle"/>
          </p:nvPr>
        </p:nvSpPr>
        <p:spPr>
          <a:xfrm>
            <a:off x="3119434" y="2602801"/>
            <a:ext cx="5782716" cy="2150719"/>
          </a:xfrm>
          <a:noFill/>
        </p:spPr>
        <p:txBody>
          <a:bodyPr anchor="ctr">
            <a:normAutofit fontScale="90000"/>
          </a:bodyPr>
          <a:lstStyle/>
          <a:p>
            <a:br>
              <a:rPr lang="de-CH" sz="2200" dirty="0">
                <a:solidFill>
                  <a:schemeClr val="accent5">
                    <a:lumMod val="75000"/>
                  </a:schemeClr>
                </a:solidFill>
              </a:rPr>
            </a:br>
            <a:br>
              <a:rPr lang="de-CH" sz="2200" dirty="0">
                <a:solidFill>
                  <a:schemeClr val="accent5">
                    <a:lumMod val="75000"/>
                  </a:schemeClr>
                </a:solidFill>
              </a:rPr>
            </a:br>
            <a:r>
              <a:rPr lang="de-CH" sz="3600" dirty="0">
                <a:solidFill>
                  <a:schemeClr val="accent5">
                    <a:lumMod val="75000"/>
                  </a:schemeClr>
                </a:solidFill>
              </a:rPr>
              <a:t>Rhein-Schifffahrt</a:t>
            </a:r>
            <a:br>
              <a:rPr lang="de-CH" sz="3600" dirty="0">
                <a:solidFill>
                  <a:schemeClr val="accent5">
                    <a:lumMod val="75000"/>
                  </a:schemeClr>
                </a:solidFill>
              </a:rPr>
            </a:br>
            <a:r>
              <a:rPr lang="de-CH" sz="3600" dirty="0">
                <a:solidFill>
                  <a:schemeClr val="accent5">
                    <a:lumMod val="75000"/>
                  </a:schemeClr>
                </a:solidFill>
              </a:rPr>
              <a:t> Basel – Amsterdam -Basel </a:t>
            </a:r>
            <a:br>
              <a:rPr lang="de-CH" sz="3600" dirty="0">
                <a:solidFill>
                  <a:schemeClr val="accent5">
                    <a:lumMod val="75000"/>
                  </a:schemeClr>
                </a:solidFill>
              </a:rPr>
            </a:br>
            <a:r>
              <a:rPr lang="de-CH" sz="1800" dirty="0">
                <a:solidFill>
                  <a:schemeClr val="accent5">
                    <a:lumMod val="75000"/>
                  </a:schemeClr>
                </a:solidFill>
              </a:rPr>
              <a:t>20. 11. – 27. 11. 2021</a:t>
            </a:r>
            <a:br>
              <a:rPr lang="de-CH" sz="2700" dirty="0">
                <a:solidFill>
                  <a:schemeClr val="accent5">
                    <a:lumMod val="75000"/>
                  </a:schemeClr>
                </a:solidFill>
              </a:rPr>
            </a:br>
            <a:br>
              <a:rPr lang="de-CH" sz="2700" dirty="0">
                <a:solidFill>
                  <a:schemeClr val="accent5">
                    <a:lumMod val="75000"/>
                  </a:schemeClr>
                </a:solidFill>
              </a:rPr>
            </a:br>
            <a:r>
              <a:rPr lang="de-CH" sz="2700" dirty="0">
                <a:solidFill>
                  <a:schemeClr val="accent5">
                    <a:lumMod val="75000"/>
                  </a:schemeClr>
                </a:solidFill>
              </a:rPr>
              <a:t>Teil 2</a:t>
            </a:r>
            <a:br>
              <a:rPr lang="de-CH" sz="3600" dirty="0">
                <a:solidFill>
                  <a:schemeClr val="accent5">
                    <a:lumMod val="75000"/>
                  </a:schemeClr>
                </a:solidFill>
              </a:rPr>
            </a:br>
            <a:br>
              <a:rPr lang="de-CH" sz="3600" dirty="0">
                <a:solidFill>
                  <a:srgbClr val="080808"/>
                </a:solidFill>
              </a:rPr>
            </a:br>
            <a:endParaRPr lang="de-CH" sz="3600"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65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Wasser, draußen, Boot enthält.&#10;&#10;Automatisch generierte Beschreibung">
            <a:extLst>
              <a:ext uri="{FF2B5EF4-FFF2-40B4-BE49-F238E27FC236}">
                <a16:creationId xmlns:a16="http://schemas.microsoft.com/office/drawing/2014/main" id="{C6EA3191-CAD0-41A6-8A19-3DF2117FB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455" y="225762"/>
            <a:ext cx="8541966" cy="6406475"/>
          </a:xfrm>
          <a:prstGeom prst="rect">
            <a:avLst/>
          </a:prstGeom>
        </p:spPr>
      </p:pic>
    </p:spTree>
    <p:extLst>
      <p:ext uri="{BB962C8B-B14F-4D97-AF65-F5344CB8AC3E}">
        <p14:creationId xmlns:p14="http://schemas.microsoft.com/office/powerpoint/2010/main" val="192221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F68F94-7DBB-44AD-8B62-612706783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64676" y="857250"/>
            <a:ext cx="6858000" cy="5143500"/>
          </a:xfrm>
          <a:prstGeom prst="rect">
            <a:avLst/>
          </a:prstGeom>
        </p:spPr>
      </p:pic>
      <p:pic>
        <p:nvPicPr>
          <p:cNvPr id="7" name="Grafik 6" descr="Ein Bild, das Wasser enthält.&#10;&#10;Automatisch generierte Beschreibung">
            <a:extLst>
              <a:ext uri="{FF2B5EF4-FFF2-40B4-BE49-F238E27FC236}">
                <a16:creationId xmlns:a16="http://schemas.microsoft.com/office/drawing/2014/main" id="{DEDBA197-2FFC-4896-BF5F-A69030D9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11" y="2081718"/>
            <a:ext cx="5549089" cy="4161817"/>
          </a:xfrm>
          <a:prstGeom prst="rect">
            <a:avLst/>
          </a:prstGeom>
        </p:spPr>
      </p:pic>
      <p:sp>
        <p:nvSpPr>
          <p:cNvPr id="2" name="Textfeld 1">
            <a:extLst>
              <a:ext uri="{FF2B5EF4-FFF2-40B4-BE49-F238E27FC236}">
                <a16:creationId xmlns:a16="http://schemas.microsoft.com/office/drawing/2014/main" id="{991930C5-38CC-473E-A241-B1DD5F67A87F}"/>
              </a:ext>
            </a:extLst>
          </p:cNvPr>
          <p:cNvSpPr txBox="1"/>
          <p:nvPr/>
        </p:nvSpPr>
        <p:spPr>
          <a:xfrm>
            <a:off x="1889760" y="1058659"/>
            <a:ext cx="3870960" cy="523220"/>
          </a:xfrm>
          <a:prstGeom prst="rect">
            <a:avLst/>
          </a:prstGeom>
          <a:noFill/>
        </p:spPr>
        <p:txBody>
          <a:bodyPr wrap="square" rtlCol="0">
            <a:spAutoFit/>
          </a:bodyPr>
          <a:lstStyle/>
          <a:p>
            <a:r>
              <a:rPr lang="de-CH" sz="2800" dirty="0">
                <a:solidFill>
                  <a:schemeClr val="bg1"/>
                </a:solidFill>
              </a:rPr>
              <a:t>Düsseldorf </a:t>
            </a:r>
            <a:r>
              <a:rPr lang="de-CH" sz="2800" dirty="0" err="1">
                <a:solidFill>
                  <a:schemeClr val="bg1"/>
                </a:solidFill>
              </a:rPr>
              <a:t>by</a:t>
            </a:r>
            <a:r>
              <a:rPr lang="de-CH" sz="2800" dirty="0">
                <a:solidFill>
                  <a:schemeClr val="bg1"/>
                </a:solidFill>
              </a:rPr>
              <a:t> </a:t>
            </a:r>
            <a:r>
              <a:rPr lang="de-CH" sz="2800" dirty="0" err="1">
                <a:solidFill>
                  <a:schemeClr val="bg1"/>
                </a:solidFill>
              </a:rPr>
              <a:t>night</a:t>
            </a:r>
            <a:endParaRPr lang="de-CH" dirty="0">
              <a:solidFill>
                <a:schemeClr val="bg1"/>
              </a:solidFill>
            </a:endParaRPr>
          </a:p>
        </p:txBody>
      </p:sp>
    </p:spTree>
    <p:extLst>
      <p:ext uri="{BB962C8B-B14F-4D97-AF65-F5344CB8AC3E}">
        <p14:creationId xmlns:p14="http://schemas.microsoft.com/office/powerpoint/2010/main" val="2816562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Nacht enthält.&#10;&#10;Automatisch generierte Beschreibung">
            <a:extLst>
              <a:ext uri="{FF2B5EF4-FFF2-40B4-BE49-F238E27FC236}">
                <a16:creationId xmlns:a16="http://schemas.microsoft.com/office/drawing/2014/main" id="{C1A0F48E-F778-4D8B-942F-844270CB2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39594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CA84E33-A34B-481F-95FF-C3B7292A9521}"/>
              </a:ext>
            </a:extLst>
          </p:cNvPr>
          <p:cNvPicPr>
            <a:picLocks noChangeAspect="1"/>
          </p:cNvPicPr>
          <p:nvPr/>
        </p:nvPicPr>
        <p:blipFill>
          <a:blip r:embed="rId2"/>
          <a:stretch>
            <a:fillRect/>
          </a:stretch>
        </p:blipFill>
        <p:spPr>
          <a:xfrm>
            <a:off x="3523488" y="0"/>
            <a:ext cx="5145024" cy="6858000"/>
          </a:xfrm>
          <a:prstGeom prst="rect">
            <a:avLst/>
          </a:prstGeom>
        </p:spPr>
      </p:pic>
    </p:spTree>
    <p:extLst>
      <p:ext uri="{BB962C8B-B14F-4D97-AF65-F5344CB8AC3E}">
        <p14:creationId xmlns:p14="http://schemas.microsoft.com/office/powerpoint/2010/main" val="4108610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asser, draußen, Fluss enthält.&#10;&#10;Automatisch generierte Beschreibung">
            <a:extLst>
              <a:ext uri="{FF2B5EF4-FFF2-40B4-BE49-F238E27FC236}">
                <a16:creationId xmlns:a16="http://schemas.microsoft.com/office/drawing/2014/main" id="{F6AC9161-55FD-4A39-9E0A-789F571DD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62865"/>
            <a:ext cx="8928100" cy="6696075"/>
          </a:xfrm>
          <a:prstGeom prst="rect">
            <a:avLst/>
          </a:prstGeom>
        </p:spPr>
      </p:pic>
    </p:spTree>
    <p:extLst>
      <p:ext uri="{BB962C8B-B14F-4D97-AF65-F5344CB8AC3E}">
        <p14:creationId xmlns:p14="http://schemas.microsoft.com/office/powerpoint/2010/main" val="3671660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Wasser, draußen, Himmel, Fluss enthält.&#10;&#10;Automatisch generierte Beschreibung">
            <a:extLst>
              <a:ext uri="{FF2B5EF4-FFF2-40B4-BE49-F238E27FC236}">
                <a16:creationId xmlns:a16="http://schemas.microsoft.com/office/drawing/2014/main" id="{3CC40F1E-BBD5-44D6-9514-6CE38137D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99060"/>
            <a:ext cx="8900160" cy="6675120"/>
          </a:xfrm>
          <a:prstGeom prst="rect">
            <a:avLst/>
          </a:prstGeom>
        </p:spPr>
      </p:pic>
    </p:spTree>
    <p:extLst>
      <p:ext uri="{BB962C8B-B14F-4D97-AF65-F5344CB8AC3E}">
        <p14:creationId xmlns:p14="http://schemas.microsoft.com/office/powerpoint/2010/main" val="312702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7436EBD-608D-449D-A4EE-918D80B6A1E8}"/>
              </a:ext>
            </a:extLst>
          </p:cNvPr>
          <p:cNvSpPr txBox="1"/>
          <p:nvPr/>
        </p:nvSpPr>
        <p:spPr>
          <a:xfrm>
            <a:off x="3398520" y="1043940"/>
            <a:ext cx="6492240" cy="3416320"/>
          </a:xfrm>
          <a:prstGeom prst="rect">
            <a:avLst/>
          </a:prstGeom>
          <a:noFill/>
        </p:spPr>
        <p:txBody>
          <a:bodyPr wrap="square" rtlCol="0">
            <a:spAutoFit/>
          </a:bodyPr>
          <a:lstStyle/>
          <a:p>
            <a:r>
              <a:rPr lang="de-CH" sz="3600" dirty="0">
                <a:solidFill>
                  <a:schemeClr val="bg1"/>
                </a:solidFill>
              </a:rPr>
              <a:t>          4. Tag :  Amsterdam</a:t>
            </a:r>
          </a:p>
          <a:p>
            <a:endParaRPr lang="de-CH" sz="3600" dirty="0">
              <a:solidFill>
                <a:schemeClr val="bg1"/>
              </a:solidFill>
            </a:endParaRPr>
          </a:p>
          <a:p>
            <a:r>
              <a:rPr lang="de-CH" sz="3600" dirty="0">
                <a:solidFill>
                  <a:schemeClr val="bg1"/>
                </a:solidFill>
              </a:rPr>
              <a:t>mit Ausflug zur Insel «</a:t>
            </a:r>
            <a:r>
              <a:rPr lang="de-CH" sz="3600" b="1" dirty="0">
                <a:solidFill>
                  <a:schemeClr val="bg1"/>
                </a:solidFill>
              </a:rPr>
              <a:t>Marken</a:t>
            </a:r>
            <a:r>
              <a:rPr lang="de-CH" sz="3600" dirty="0">
                <a:solidFill>
                  <a:schemeClr val="bg1"/>
                </a:solidFill>
              </a:rPr>
              <a:t>» sowie zum hübschen Dörfchen «</a:t>
            </a:r>
            <a:r>
              <a:rPr lang="de-CH" sz="3600" b="1" dirty="0">
                <a:solidFill>
                  <a:schemeClr val="bg1"/>
                </a:solidFill>
              </a:rPr>
              <a:t>Broek in </a:t>
            </a:r>
            <a:r>
              <a:rPr lang="de-CH" sz="3600" b="1" dirty="0" err="1">
                <a:solidFill>
                  <a:schemeClr val="bg1"/>
                </a:solidFill>
              </a:rPr>
              <a:t>Waterland</a:t>
            </a:r>
            <a:r>
              <a:rPr lang="de-CH" sz="3600" dirty="0">
                <a:solidFill>
                  <a:schemeClr val="bg1"/>
                </a:solidFill>
              </a:rPr>
              <a:t>» nahe von Amsterdam.</a:t>
            </a:r>
          </a:p>
        </p:txBody>
      </p:sp>
    </p:spTree>
    <p:extLst>
      <p:ext uri="{BB962C8B-B14F-4D97-AF65-F5344CB8AC3E}">
        <p14:creationId xmlns:p14="http://schemas.microsoft.com/office/powerpoint/2010/main" val="127081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Himmel, Natur enthält.&#10;&#10;Automatisch generierte Beschreibung">
            <a:extLst>
              <a:ext uri="{FF2B5EF4-FFF2-40B4-BE49-F238E27FC236}">
                <a16:creationId xmlns:a16="http://schemas.microsoft.com/office/drawing/2014/main" id="{C692DC47-6ADB-4C89-A51E-4BF0F623C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80336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Baum, Himmel enthält.&#10;&#10;Automatisch generierte Beschreibung">
            <a:extLst>
              <a:ext uri="{FF2B5EF4-FFF2-40B4-BE49-F238E27FC236}">
                <a16:creationId xmlns:a16="http://schemas.microsoft.com/office/drawing/2014/main" id="{5B1EDDA5-B7BB-42B4-8F54-0D05D354D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769085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Himmel, Gras enthält.&#10;&#10;Automatisch generierte Beschreibung">
            <a:extLst>
              <a:ext uri="{FF2B5EF4-FFF2-40B4-BE49-F238E27FC236}">
                <a16:creationId xmlns:a16="http://schemas.microsoft.com/office/drawing/2014/main" id="{38FA7452-EB3C-4CD5-B6C6-082CA6DA3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
            <a:ext cx="9128760" cy="6846570"/>
          </a:xfrm>
          <a:prstGeom prst="rect">
            <a:avLst/>
          </a:prstGeom>
        </p:spPr>
      </p:pic>
    </p:spTree>
    <p:extLst>
      <p:ext uri="{BB962C8B-B14F-4D97-AF65-F5344CB8AC3E}">
        <p14:creationId xmlns:p14="http://schemas.microsoft.com/office/powerpoint/2010/main" val="332138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Wasser, Boot, Wasserfahrzeug enthält.&#10;&#10;Automatisch generierte Beschreibung">
            <a:extLst>
              <a:ext uri="{FF2B5EF4-FFF2-40B4-BE49-F238E27FC236}">
                <a16:creationId xmlns:a16="http://schemas.microsoft.com/office/drawing/2014/main" id="{97D92ABF-85E5-4AFF-B0D1-E97B2D639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42" y="486384"/>
            <a:ext cx="10429417" cy="4766553"/>
          </a:xfrm>
          <a:prstGeom prst="rect">
            <a:avLst/>
          </a:prstGeom>
        </p:spPr>
      </p:pic>
      <p:sp>
        <p:nvSpPr>
          <p:cNvPr id="11" name="Textfeld 10">
            <a:extLst>
              <a:ext uri="{FF2B5EF4-FFF2-40B4-BE49-F238E27FC236}">
                <a16:creationId xmlns:a16="http://schemas.microsoft.com/office/drawing/2014/main" id="{5576F57A-7090-4906-9D07-A7B8BB66AA3B}"/>
              </a:ext>
            </a:extLst>
          </p:cNvPr>
          <p:cNvSpPr txBox="1"/>
          <p:nvPr/>
        </p:nvSpPr>
        <p:spPr>
          <a:xfrm>
            <a:off x="4396902" y="5755027"/>
            <a:ext cx="4581728" cy="707886"/>
          </a:xfrm>
          <a:prstGeom prst="rect">
            <a:avLst/>
          </a:prstGeom>
          <a:noFill/>
        </p:spPr>
        <p:txBody>
          <a:bodyPr wrap="square" rtlCol="0">
            <a:spAutoFit/>
          </a:bodyPr>
          <a:lstStyle/>
          <a:p>
            <a:r>
              <a:rPr lang="de-CH" sz="4000" dirty="0"/>
              <a:t>MS Edelweiss</a:t>
            </a:r>
          </a:p>
        </p:txBody>
      </p:sp>
    </p:spTree>
    <p:extLst>
      <p:ext uri="{BB962C8B-B14F-4D97-AF65-F5344CB8AC3E}">
        <p14:creationId xmlns:p14="http://schemas.microsoft.com/office/powerpoint/2010/main" val="157528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Baum, draußen, Himmel enthält.&#10;&#10;Automatisch generierte Beschreibung">
            <a:extLst>
              <a:ext uri="{FF2B5EF4-FFF2-40B4-BE49-F238E27FC236}">
                <a16:creationId xmlns:a16="http://schemas.microsoft.com/office/drawing/2014/main" id="{18CCBEAE-16E0-41DC-968D-30098B7A2C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32820" y="1035995"/>
            <a:ext cx="6381345" cy="4786009"/>
          </a:xfrm>
          <a:prstGeom prst="rect">
            <a:avLst/>
          </a:prstGeom>
        </p:spPr>
      </p:pic>
      <p:pic>
        <p:nvPicPr>
          <p:cNvPr id="5" name="Grafik 4" descr="Ein Bild, das Baum, draußen, Himmel, Haus enthält.&#10;&#10;Automatisch generierte Beschreibung">
            <a:extLst>
              <a:ext uri="{FF2B5EF4-FFF2-40B4-BE49-F238E27FC236}">
                <a16:creationId xmlns:a16="http://schemas.microsoft.com/office/drawing/2014/main" id="{C953ACDC-725F-4CA3-AF08-2265DB391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26" y="671867"/>
            <a:ext cx="6418500" cy="4813875"/>
          </a:xfrm>
          <a:prstGeom prst="rect">
            <a:avLst/>
          </a:prstGeom>
        </p:spPr>
      </p:pic>
    </p:spTree>
    <p:extLst>
      <p:ext uri="{BB962C8B-B14F-4D97-AF65-F5344CB8AC3E}">
        <p14:creationId xmlns:p14="http://schemas.microsoft.com/office/powerpoint/2010/main" val="2855169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grün, draußen, Gebäude enthält.&#10;&#10;Automatisch generierte Beschreibung">
            <a:extLst>
              <a:ext uri="{FF2B5EF4-FFF2-40B4-BE49-F238E27FC236}">
                <a16:creationId xmlns:a16="http://schemas.microsoft.com/office/drawing/2014/main" id="{CA075C2D-3A87-47F2-AF4C-1A08C08A9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9608" y="1405646"/>
            <a:ext cx="5875506" cy="4406630"/>
          </a:xfrm>
          <a:prstGeom prst="rect">
            <a:avLst/>
          </a:prstGeom>
        </p:spPr>
      </p:pic>
      <p:pic>
        <p:nvPicPr>
          <p:cNvPr id="5" name="Grafik 4">
            <a:extLst>
              <a:ext uri="{FF2B5EF4-FFF2-40B4-BE49-F238E27FC236}">
                <a16:creationId xmlns:a16="http://schemas.microsoft.com/office/drawing/2014/main" id="{5AB84547-7839-42DA-A5E1-926CA8B33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38444" y="1016544"/>
            <a:ext cx="5875506" cy="4406629"/>
          </a:xfrm>
          <a:prstGeom prst="rect">
            <a:avLst/>
          </a:prstGeom>
        </p:spPr>
      </p:pic>
    </p:spTree>
    <p:extLst>
      <p:ext uri="{BB962C8B-B14F-4D97-AF65-F5344CB8AC3E}">
        <p14:creationId xmlns:p14="http://schemas.microsoft.com/office/powerpoint/2010/main" val="394673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Baum, draußen, Straße enthält.&#10;&#10;Automatisch generierte Beschreibung">
            <a:extLst>
              <a:ext uri="{FF2B5EF4-FFF2-40B4-BE49-F238E27FC236}">
                <a16:creationId xmlns:a16="http://schemas.microsoft.com/office/drawing/2014/main" id="{5895775C-F938-45F1-A799-43945A607490}"/>
              </a:ext>
            </a:extLst>
          </p:cNvPr>
          <p:cNvPicPr>
            <a:picLocks noChangeAspect="1"/>
          </p:cNvPicPr>
          <p:nvPr/>
        </p:nvPicPr>
        <p:blipFill rotWithShape="1">
          <a:blip r:embed="rId2">
            <a:extLst>
              <a:ext uri="{28A0092B-C50C-407E-A947-70E740481C1C}">
                <a14:useLocalDpi xmlns:a14="http://schemas.microsoft.com/office/drawing/2010/main" val="0"/>
              </a:ext>
            </a:extLst>
          </a:blip>
          <a:srcRect r="24010" b="2"/>
          <a:stretch/>
        </p:blipFill>
        <p:spPr>
          <a:xfrm rot="5400000">
            <a:off x="284264" y="594656"/>
            <a:ext cx="5743618" cy="5668684"/>
          </a:xfrm>
          <a:prstGeom prst="rect">
            <a:avLst/>
          </a:prstGeom>
        </p:spPr>
      </p:pic>
      <p:pic>
        <p:nvPicPr>
          <p:cNvPr id="5" name="Grafik 4" descr="Ein Bild, das Baum, draußen, Wasser, Fluss enthält.&#10;&#10;Automatisch generierte Beschreibung">
            <a:extLst>
              <a:ext uri="{FF2B5EF4-FFF2-40B4-BE49-F238E27FC236}">
                <a16:creationId xmlns:a16="http://schemas.microsoft.com/office/drawing/2014/main" id="{E6498131-F9D6-4C95-B1FD-E48B26A03CD4}"/>
              </a:ext>
            </a:extLst>
          </p:cNvPr>
          <p:cNvPicPr>
            <a:picLocks noChangeAspect="1"/>
          </p:cNvPicPr>
          <p:nvPr/>
        </p:nvPicPr>
        <p:blipFill rotWithShape="1">
          <a:blip r:embed="rId3">
            <a:extLst>
              <a:ext uri="{28A0092B-C50C-407E-A947-70E740481C1C}">
                <a14:useLocalDpi xmlns:a14="http://schemas.microsoft.com/office/drawing/2010/main" val="0"/>
              </a:ext>
            </a:extLst>
          </a:blip>
          <a:srcRect l="13169" r="12727" b="-2"/>
          <a:stretch/>
        </p:blipFill>
        <p:spPr>
          <a:xfrm>
            <a:off x="6195375" y="557189"/>
            <a:ext cx="5674893" cy="5743618"/>
          </a:xfrm>
          <a:prstGeom prst="rect">
            <a:avLst/>
          </a:prstGeom>
        </p:spPr>
      </p:pic>
    </p:spTree>
    <p:extLst>
      <p:ext uri="{BB962C8B-B14F-4D97-AF65-F5344CB8AC3E}">
        <p14:creationId xmlns:p14="http://schemas.microsoft.com/office/powerpoint/2010/main" val="288591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D0CB779-3EE8-4DE2-A787-84728587729C}"/>
              </a:ext>
            </a:extLst>
          </p:cNvPr>
          <p:cNvSpPr txBox="1"/>
          <p:nvPr/>
        </p:nvSpPr>
        <p:spPr>
          <a:xfrm>
            <a:off x="381000" y="495300"/>
            <a:ext cx="10629900" cy="2585323"/>
          </a:xfrm>
          <a:prstGeom prst="rect">
            <a:avLst/>
          </a:prstGeom>
          <a:noFill/>
        </p:spPr>
        <p:txBody>
          <a:bodyPr wrap="square">
            <a:spAutoFit/>
          </a:bodyPr>
          <a:lstStyle/>
          <a:p>
            <a:r>
              <a:rPr lang="de-CH" dirty="0"/>
              <a:t>Insel Marken | Holland wie im Bilderbuch</a:t>
            </a:r>
          </a:p>
          <a:p>
            <a:r>
              <a:rPr lang="de-CH" dirty="0">
                <a:solidFill>
                  <a:schemeClr val="bg1"/>
                </a:solidFill>
              </a:rPr>
              <a:t>Nur 30 Autominuten von Amsterdam findet man Holland wie im Bilderbuch: </a:t>
            </a:r>
          </a:p>
          <a:p>
            <a:endParaRPr lang="de-CH" dirty="0">
              <a:solidFill>
                <a:schemeClr val="bg1"/>
              </a:solidFill>
            </a:endParaRPr>
          </a:p>
          <a:p>
            <a:r>
              <a:rPr lang="de-CH" b="1" dirty="0">
                <a:solidFill>
                  <a:schemeClr val="bg1"/>
                </a:solidFill>
              </a:rPr>
              <a:t>Willkommen auf der Halbinsel Marken! </a:t>
            </a:r>
          </a:p>
          <a:p>
            <a:endParaRPr lang="de-CH" b="1" dirty="0">
              <a:solidFill>
                <a:schemeClr val="bg1"/>
              </a:solidFill>
            </a:endParaRPr>
          </a:p>
          <a:p>
            <a:r>
              <a:rPr lang="de-CH" dirty="0">
                <a:solidFill>
                  <a:schemeClr val="bg1"/>
                </a:solidFill>
              </a:rPr>
              <a:t>Dicht an dicht stehen die dunkelgrün bis schwarz gestrichenen Holzhäuschen mit den so typischen weißen Giebeln und Fensterrahmen, die Wäsche flattert über den engen Gässchen an der Leine und die Boote schaukeln im kleinen Hafen. Idylle pur! Besucher aus Nah und Fern kommen jedes Jahr nach Marken um die charakteristischen Häuschen zu bewundern, welche aus dem späten Mittelalter stammen.</a:t>
            </a:r>
          </a:p>
        </p:txBody>
      </p:sp>
      <p:sp>
        <p:nvSpPr>
          <p:cNvPr id="5" name="Textfeld 4">
            <a:extLst>
              <a:ext uri="{FF2B5EF4-FFF2-40B4-BE49-F238E27FC236}">
                <a16:creationId xmlns:a16="http://schemas.microsoft.com/office/drawing/2014/main" id="{D2BE044C-47D7-4CF6-8170-5144CA7D367B}"/>
              </a:ext>
            </a:extLst>
          </p:cNvPr>
          <p:cNvSpPr txBox="1"/>
          <p:nvPr/>
        </p:nvSpPr>
        <p:spPr>
          <a:xfrm>
            <a:off x="434340" y="3500379"/>
            <a:ext cx="10393680" cy="2308324"/>
          </a:xfrm>
          <a:prstGeom prst="rect">
            <a:avLst/>
          </a:prstGeom>
          <a:noFill/>
        </p:spPr>
        <p:txBody>
          <a:bodyPr wrap="square">
            <a:spAutoFit/>
          </a:bodyPr>
          <a:lstStyle/>
          <a:p>
            <a:r>
              <a:rPr lang="de-CH" dirty="0">
                <a:solidFill>
                  <a:schemeClr val="bg1"/>
                </a:solidFill>
              </a:rPr>
              <a:t>Im 13. Jahrhundert wurde Marken durch einen Sturm vom Festland getrennt. Jahrhundertelange Isolation und ein täglicher Kampf gegen die See folgten für die Bewohner der Insel. </a:t>
            </a:r>
            <a:r>
              <a:rPr lang="de-CH" b="1" dirty="0">
                <a:solidFill>
                  <a:schemeClr val="bg1"/>
                </a:solidFill>
              </a:rPr>
              <a:t>Zum Trotz gegen die Gezeiten bauten Sie ihre Häuser auf Stelzen und Warften</a:t>
            </a:r>
            <a:r>
              <a:rPr lang="de-CH" dirty="0">
                <a:solidFill>
                  <a:schemeClr val="bg1"/>
                </a:solidFill>
              </a:rPr>
              <a:t>. Auf ihrem Höhepunkt verfügte die Insel über 27 Warften, jedoch holte sich das Meer im Laufe der Jahrhunderte 12 davon wieder zurück. Haupteinnahmequellen waren lange Zeit die Fischerei, Landwirtschaft und Viehzucht.</a:t>
            </a:r>
          </a:p>
          <a:p>
            <a:endParaRPr lang="de-CH" dirty="0"/>
          </a:p>
          <a:p>
            <a:r>
              <a:rPr lang="de-CH" dirty="0">
                <a:solidFill>
                  <a:schemeClr val="bg1"/>
                </a:solidFill>
              </a:rPr>
              <a:t>Im Jahre 1957 wurde die Insel über einen Deich wieder mit dem Festland verbunden. Heutzutage sind von den 15 übergebliebenen Warften 12 bewohnt. </a:t>
            </a:r>
          </a:p>
        </p:txBody>
      </p:sp>
    </p:spTree>
    <p:extLst>
      <p:ext uri="{BB962C8B-B14F-4D97-AF65-F5344CB8AC3E}">
        <p14:creationId xmlns:p14="http://schemas.microsoft.com/office/powerpoint/2010/main" val="1812275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Himmel, Wasser, Gras enthält.&#10;&#10;Automatisch generierte Beschreibung">
            <a:extLst>
              <a:ext uri="{FF2B5EF4-FFF2-40B4-BE49-F238E27FC236}">
                <a16:creationId xmlns:a16="http://schemas.microsoft.com/office/drawing/2014/main" id="{C10895B3-D053-4058-8544-9BD1AD6CF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62343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Himmel, Haus enthält.&#10;&#10;Automatisch generierte Beschreibung">
            <a:extLst>
              <a:ext uri="{FF2B5EF4-FFF2-40B4-BE49-F238E27FC236}">
                <a16:creationId xmlns:a16="http://schemas.microsoft.com/office/drawing/2014/main" id="{F30A93EC-F560-4611-8ED4-7C95FB474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68580"/>
            <a:ext cx="8940800" cy="6705600"/>
          </a:xfrm>
          <a:prstGeom prst="rect">
            <a:avLst/>
          </a:prstGeom>
        </p:spPr>
      </p:pic>
    </p:spTree>
    <p:extLst>
      <p:ext uri="{BB962C8B-B14F-4D97-AF65-F5344CB8AC3E}">
        <p14:creationId xmlns:p14="http://schemas.microsoft.com/office/powerpoint/2010/main" val="427844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Wasser, draußen, mehrere enthält.&#10;&#10;Automatisch generierte Beschreibung">
            <a:extLst>
              <a:ext uri="{FF2B5EF4-FFF2-40B4-BE49-F238E27FC236}">
                <a16:creationId xmlns:a16="http://schemas.microsoft.com/office/drawing/2014/main" id="{F5FF1900-4263-47EE-9705-3C30AD7DD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82665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Himmel, Gebäude, draußen enthält.&#10;&#10;Automatisch generierte Beschreibung">
            <a:extLst>
              <a:ext uri="{FF2B5EF4-FFF2-40B4-BE49-F238E27FC236}">
                <a16:creationId xmlns:a16="http://schemas.microsoft.com/office/drawing/2014/main" id="{10722A8C-CFE5-4FD7-BB68-7F63A0D4A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150914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Pflanze, Outdoorobjekt enthält.&#10;&#10;Automatisch generierte Beschreibung">
            <a:extLst>
              <a:ext uri="{FF2B5EF4-FFF2-40B4-BE49-F238E27FC236}">
                <a16:creationId xmlns:a16="http://schemas.microsoft.com/office/drawing/2014/main" id="{7C8737BF-FB7F-493E-9DD1-5CC6C3F52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4666" y="1044573"/>
            <a:ext cx="5938521" cy="4453891"/>
          </a:xfrm>
          <a:prstGeom prst="rect">
            <a:avLst/>
          </a:prstGeom>
        </p:spPr>
      </p:pic>
      <p:pic>
        <p:nvPicPr>
          <p:cNvPr id="5" name="Grafik 4" descr="Ein Bild, das Gras, draußen, Himmel, Gebäude enthält.&#10;&#10;Automatisch generierte Beschreibung">
            <a:extLst>
              <a:ext uri="{FF2B5EF4-FFF2-40B4-BE49-F238E27FC236}">
                <a16:creationId xmlns:a16="http://schemas.microsoft.com/office/drawing/2014/main" id="{CF6BC77B-D756-4C84-85D9-674E41F54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620" y="951015"/>
            <a:ext cx="6865653" cy="4687785"/>
          </a:xfrm>
          <a:prstGeom prst="rect">
            <a:avLst/>
          </a:prstGeom>
        </p:spPr>
      </p:pic>
    </p:spTree>
    <p:extLst>
      <p:ext uri="{BB962C8B-B14F-4D97-AF65-F5344CB8AC3E}">
        <p14:creationId xmlns:p14="http://schemas.microsoft.com/office/powerpoint/2010/main" val="3495107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ras, Himmel, draußen, Haus enthält.&#10;&#10;Automatisch generierte Beschreibung">
            <a:extLst>
              <a:ext uri="{FF2B5EF4-FFF2-40B4-BE49-F238E27FC236}">
                <a16:creationId xmlns:a16="http://schemas.microsoft.com/office/drawing/2014/main" id="{99852B3C-48D0-41C3-9E41-CA773494C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480407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33A33A65-B4A9-41DC-824B-487B83DB4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62848" y="1016341"/>
            <a:ext cx="6433764" cy="4825323"/>
          </a:xfrm>
          <a:prstGeom prst="rect">
            <a:avLst/>
          </a:prstGeom>
        </p:spPr>
      </p:pic>
      <p:sp>
        <p:nvSpPr>
          <p:cNvPr id="6" name="Textfeld 5">
            <a:extLst>
              <a:ext uri="{FF2B5EF4-FFF2-40B4-BE49-F238E27FC236}">
                <a16:creationId xmlns:a16="http://schemas.microsoft.com/office/drawing/2014/main" id="{746F6D84-F657-40B6-8F2B-807201874809}"/>
              </a:ext>
            </a:extLst>
          </p:cNvPr>
          <p:cNvSpPr txBox="1"/>
          <p:nvPr/>
        </p:nvSpPr>
        <p:spPr>
          <a:xfrm>
            <a:off x="594360" y="1935480"/>
            <a:ext cx="4053840" cy="646331"/>
          </a:xfrm>
          <a:prstGeom prst="rect">
            <a:avLst/>
          </a:prstGeom>
          <a:noFill/>
        </p:spPr>
        <p:txBody>
          <a:bodyPr wrap="square" rtlCol="0">
            <a:spAutoFit/>
          </a:bodyPr>
          <a:lstStyle/>
          <a:p>
            <a:r>
              <a:rPr lang="de-CH" dirty="0"/>
              <a:t>Vor uns lieben rund 900 km bis Amsterdam</a:t>
            </a:r>
          </a:p>
        </p:txBody>
      </p:sp>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F319A5F8-5818-4F76-A963-52DD7514349B}"/>
                  </a:ext>
                </a:extLst>
              </p14:cNvPr>
              <p14:cNvContentPartPr/>
              <p14:nvPr/>
            </p14:nvContentPartPr>
            <p14:xfrm>
              <a:off x="4312980" y="891420"/>
              <a:ext cx="747000" cy="15840"/>
            </p14:xfrm>
          </p:contentPart>
        </mc:Choice>
        <mc:Fallback xmlns="">
          <p:pic>
            <p:nvPicPr>
              <p:cNvPr id="2" name="Freihand 1">
                <a:extLst>
                  <a:ext uri="{FF2B5EF4-FFF2-40B4-BE49-F238E27FC236}">
                    <a16:creationId xmlns:a16="http://schemas.microsoft.com/office/drawing/2014/main" id="{F319A5F8-5818-4F76-A963-52DD7514349B}"/>
                  </a:ext>
                </a:extLst>
              </p:cNvPr>
              <p:cNvPicPr/>
              <p:nvPr/>
            </p:nvPicPr>
            <p:blipFill>
              <a:blip r:embed="rId4"/>
              <a:stretch>
                <a:fillRect/>
              </a:stretch>
            </p:blipFill>
            <p:spPr>
              <a:xfrm>
                <a:off x="4240980" y="747420"/>
                <a:ext cx="890640" cy="303480"/>
              </a:xfrm>
              <a:prstGeom prst="rect">
                <a:avLst/>
              </a:prstGeom>
            </p:spPr>
          </p:pic>
        </mc:Fallback>
      </mc:AlternateContent>
    </p:spTree>
    <p:extLst>
      <p:ext uri="{BB962C8B-B14F-4D97-AF65-F5344CB8AC3E}">
        <p14:creationId xmlns:p14="http://schemas.microsoft.com/office/powerpoint/2010/main" val="43951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Person, stehend enthält.&#10;&#10;Automatisch generierte Beschreibung">
            <a:extLst>
              <a:ext uri="{FF2B5EF4-FFF2-40B4-BE49-F238E27FC236}">
                <a16:creationId xmlns:a16="http://schemas.microsoft.com/office/drawing/2014/main" id="{78ED29EE-2080-477E-8227-63D556ADB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76200"/>
            <a:ext cx="8971280" cy="6728460"/>
          </a:xfrm>
          <a:prstGeom prst="rect">
            <a:avLst/>
          </a:prstGeom>
        </p:spPr>
      </p:pic>
    </p:spTree>
    <p:extLst>
      <p:ext uri="{BB962C8B-B14F-4D97-AF65-F5344CB8AC3E}">
        <p14:creationId xmlns:p14="http://schemas.microsoft.com/office/powerpoint/2010/main" val="1630213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3BC7AFD-6239-45A0-8E53-5B2C6FC4065C}"/>
              </a:ext>
            </a:extLst>
          </p:cNvPr>
          <p:cNvSpPr txBox="1"/>
          <p:nvPr/>
        </p:nvSpPr>
        <p:spPr>
          <a:xfrm>
            <a:off x="807720" y="1018878"/>
            <a:ext cx="10309860" cy="1661993"/>
          </a:xfrm>
          <a:prstGeom prst="rect">
            <a:avLst/>
          </a:prstGeom>
          <a:noFill/>
        </p:spPr>
        <p:txBody>
          <a:bodyPr wrap="square">
            <a:spAutoFit/>
          </a:bodyPr>
          <a:lstStyle/>
          <a:p>
            <a:r>
              <a:rPr lang="de-CH" sz="2400" b="1" dirty="0">
                <a:solidFill>
                  <a:schemeClr val="bg1"/>
                </a:solidFill>
              </a:rPr>
              <a:t>Die Grachten </a:t>
            </a:r>
          </a:p>
          <a:p>
            <a:endParaRPr lang="de-CH" sz="2400" b="1" dirty="0">
              <a:solidFill>
                <a:schemeClr val="bg1"/>
              </a:solidFill>
            </a:endParaRPr>
          </a:p>
          <a:p>
            <a:r>
              <a:rPr lang="de-CH" dirty="0">
                <a:solidFill>
                  <a:schemeClr val="bg1"/>
                </a:solidFill>
              </a:rPr>
              <a:t>Das Netz aus Grachten prägt die gesamte Innenstadt von Amsterdam, jener </a:t>
            </a:r>
            <a:r>
              <a:rPr lang="de-CH" b="1" dirty="0">
                <a:solidFill>
                  <a:schemeClr val="bg1"/>
                </a:solidFill>
              </a:rPr>
              <a:t>Kanäle</a:t>
            </a:r>
            <a:r>
              <a:rPr lang="de-CH" dirty="0">
                <a:solidFill>
                  <a:schemeClr val="bg1"/>
                </a:solidFill>
              </a:rPr>
              <a:t>, die seit Jahrhunderten als Transportwege dienen. Insgesamt sind es über 80 Kilometer Wasserwege und über 1000 Brücken, die den Grachtengürtel bilden, mit malerischen Amsterdamer Giebelhäusern und Hausbooten.</a:t>
            </a:r>
          </a:p>
        </p:txBody>
      </p:sp>
      <p:sp>
        <p:nvSpPr>
          <p:cNvPr id="5" name="Textfeld 4">
            <a:extLst>
              <a:ext uri="{FF2B5EF4-FFF2-40B4-BE49-F238E27FC236}">
                <a16:creationId xmlns:a16="http://schemas.microsoft.com/office/drawing/2014/main" id="{9F095811-FD20-45A5-BC4F-DF89ED1F6466}"/>
              </a:ext>
            </a:extLst>
          </p:cNvPr>
          <p:cNvSpPr txBox="1"/>
          <p:nvPr/>
        </p:nvSpPr>
        <p:spPr>
          <a:xfrm>
            <a:off x="807720" y="3105834"/>
            <a:ext cx="10511789" cy="646331"/>
          </a:xfrm>
          <a:prstGeom prst="rect">
            <a:avLst/>
          </a:prstGeom>
          <a:noFill/>
        </p:spPr>
        <p:txBody>
          <a:bodyPr wrap="square">
            <a:spAutoFit/>
          </a:bodyPr>
          <a:lstStyle/>
          <a:p>
            <a:r>
              <a:rPr lang="de-CH" dirty="0">
                <a:solidFill>
                  <a:schemeClr val="bg1"/>
                </a:solidFill>
              </a:rPr>
              <a:t>Seit 2010 gehört der Amsterdamer Grachtengürtel zum Weltkulturerbe der UNESCO. Es gibt ihn bereits seit dem frühen 17. Jahrhundert. </a:t>
            </a:r>
          </a:p>
        </p:txBody>
      </p:sp>
      <p:sp>
        <p:nvSpPr>
          <p:cNvPr id="7" name="Textfeld 6">
            <a:extLst>
              <a:ext uri="{FF2B5EF4-FFF2-40B4-BE49-F238E27FC236}">
                <a16:creationId xmlns:a16="http://schemas.microsoft.com/office/drawing/2014/main" id="{8534CE0A-FE76-4D92-8256-FE76063BB821}"/>
              </a:ext>
            </a:extLst>
          </p:cNvPr>
          <p:cNvSpPr txBox="1"/>
          <p:nvPr/>
        </p:nvSpPr>
        <p:spPr>
          <a:xfrm>
            <a:off x="807720" y="4286962"/>
            <a:ext cx="10286999" cy="646331"/>
          </a:xfrm>
          <a:prstGeom prst="rect">
            <a:avLst/>
          </a:prstGeom>
          <a:noFill/>
        </p:spPr>
        <p:txBody>
          <a:bodyPr wrap="square">
            <a:spAutoFit/>
          </a:bodyPr>
          <a:lstStyle/>
          <a:p>
            <a:r>
              <a:rPr lang="de-CH" dirty="0">
                <a:solidFill>
                  <a:schemeClr val="bg1"/>
                </a:solidFill>
              </a:rPr>
              <a:t> Hauptnutzen war der Warentransport zu den großen Schiffen nach Übersee. Doch auch Abwasser, Müll und Pferdeäpfel von den Straßen landeten seinerzeit in den Grachten, sodass man die Kanäle deutlich roch.</a:t>
            </a:r>
          </a:p>
        </p:txBody>
      </p:sp>
    </p:spTree>
    <p:extLst>
      <p:ext uri="{BB962C8B-B14F-4D97-AF65-F5344CB8AC3E}">
        <p14:creationId xmlns:p14="http://schemas.microsoft.com/office/powerpoint/2010/main" val="2514030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Himmel, Fenster, Personen enthält.&#10;&#10;Automatisch generierte Beschreibung">
            <a:extLst>
              <a:ext uri="{FF2B5EF4-FFF2-40B4-BE49-F238E27FC236}">
                <a16:creationId xmlns:a16="http://schemas.microsoft.com/office/drawing/2014/main" id="{F618F846-09D7-42DF-AF2F-28D8F3C8F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75247"/>
            <a:ext cx="9043670" cy="6782753"/>
          </a:xfrm>
          <a:prstGeom prst="rect">
            <a:avLst/>
          </a:prstGeom>
        </p:spPr>
      </p:pic>
    </p:spTree>
    <p:extLst>
      <p:ext uri="{BB962C8B-B14F-4D97-AF65-F5344CB8AC3E}">
        <p14:creationId xmlns:p14="http://schemas.microsoft.com/office/powerpoint/2010/main" val="2929700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aum, Boot, auf Reisen enthält.&#10;&#10;Automatisch generierte Beschreibung">
            <a:extLst>
              <a:ext uri="{FF2B5EF4-FFF2-40B4-BE49-F238E27FC236}">
                <a16:creationId xmlns:a16="http://schemas.microsoft.com/office/drawing/2014/main" id="{332791D7-EC0C-49D9-9379-84E32BD2A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429349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Himmel enthält.&#10;&#10;Automatisch generierte Beschreibung">
            <a:extLst>
              <a:ext uri="{FF2B5EF4-FFF2-40B4-BE49-F238E27FC236}">
                <a16:creationId xmlns:a16="http://schemas.microsoft.com/office/drawing/2014/main" id="{A7AFFFD3-7A69-4C81-AC5D-058C12A58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630" y="65722"/>
            <a:ext cx="8934450" cy="6700838"/>
          </a:xfrm>
          <a:prstGeom prst="rect">
            <a:avLst/>
          </a:prstGeom>
        </p:spPr>
      </p:pic>
    </p:spTree>
    <p:extLst>
      <p:ext uri="{BB962C8B-B14F-4D97-AF65-F5344CB8AC3E}">
        <p14:creationId xmlns:p14="http://schemas.microsoft.com/office/powerpoint/2010/main" val="2230324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Himmel, Natur enthält.&#10;&#10;Automatisch generierte Beschreibung">
            <a:extLst>
              <a:ext uri="{FF2B5EF4-FFF2-40B4-BE49-F238E27FC236}">
                <a16:creationId xmlns:a16="http://schemas.microsoft.com/office/drawing/2014/main" id="{3B6CECD7-7771-40B2-AEB6-56A7AB799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 y="605790"/>
            <a:ext cx="5283200" cy="3962400"/>
          </a:xfrm>
          <a:prstGeom prst="rect">
            <a:avLst/>
          </a:prstGeom>
        </p:spPr>
      </p:pic>
      <p:pic>
        <p:nvPicPr>
          <p:cNvPr id="4" name="Grafik 3">
            <a:extLst>
              <a:ext uri="{FF2B5EF4-FFF2-40B4-BE49-F238E27FC236}">
                <a16:creationId xmlns:a16="http://schemas.microsoft.com/office/drawing/2014/main" id="{87185478-CF13-4EEF-8BE7-6ACD4C818E80}"/>
              </a:ext>
            </a:extLst>
          </p:cNvPr>
          <p:cNvPicPr>
            <a:picLocks noChangeAspect="1"/>
          </p:cNvPicPr>
          <p:nvPr/>
        </p:nvPicPr>
        <p:blipFill>
          <a:blip r:embed="rId3"/>
          <a:stretch>
            <a:fillRect/>
          </a:stretch>
        </p:blipFill>
        <p:spPr>
          <a:xfrm>
            <a:off x="6443787" y="2353650"/>
            <a:ext cx="5157663" cy="3865199"/>
          </a:xfrm>
          <a:prstGeom prst="rect">
            <a:avLst/>
          </a:prstGeom>
        </p:spPr>
      </p:pic>
    </p:spTree>
    <p:extLst>
      <p:ext uri="{BB962C8B-B14F-4D97-AF65-F5344CB8AC3E}">
        <p14:creationId xmlns:p14="http://schemas.microsoft.com/office/powerpoint/2010/main" val="3863451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ebäude, draußen, alt enthält.&#10;&#10;Automatisch generierte Beschreibung">
            <a:extLst>
              <a:ext uri="{FF2B5EF4-FFF2-40B4-BE49-F238E27FC236}">
                <a16:creationId xmlns:a16="http://schemas.microsoft.com/office/drawing/2014/main" id="{E362D102-27B8-4D92-B6CE-B876FD31F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896529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ogen enthält.&#10;&#10;Automatisch generierte Beschreibung">
            <a:extLst>
              <a:ext uri="{FF2B5EF4-FFF2-40B4-BE49-F238E27FC236}">
                <a16:creationId xmlns:a16="http://schemas.microsoft.com/office/drawing/2014/main" id="{28B332B6-F54C-4158-AAFA-48A183FB4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7170"/>
            <a:ext cx="8519160" cy="6389370"/>
          </a:xfrm>
          <a:prstGeom prst="rect">
            <a:avLst/>
          </a:prstGeom>
        </p:spPr>
      </p:pic>
    </p:spTree>
    <p:extLst>
      <p:ext uri="{BB962C8B-B14F-4D97-AF65-F5344CB8AC3E}">
        <p14:creationId xmlns:p14="http://schemas.microsoft.com/office/powerpoint/2010/main" val="15800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Himmel, Wasser, Szene enthält.&#10;&#10;Automatisch generierte Beschreibung">
            <a:extLst>
              <a:ext uri="{FF2B5EF4-FFF2-40B4-BE49-F238E27FC236}">
                <a16:creationId xmlns:a16="http://schemas.microsoft.com/office/drawing/2014/main" id="{D27416CD-EC0D-4B4C-8D5D-9FB5285B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0" y="71437"/>
            <a:ext cx="8926830" cy="6695123"/>
          </a:xfrm>
          <a:prstGeom prst="rect">
            <a:avLst/>
          </a:prstGeom>
        </p:spPr>
      </p:pic>
    </p:spTree>
    <p:extLst>
      <p:ext uri="{BB962C8B-B14F-4D97-AF65-F5344CB8AC3E}">
        <p14:creationId xmlns:p14="http://schemas.microsoft.com/office/powerpoint/2010/main" val="4029165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Himmel, Boot enthält.&#10;&#10;Automatisch generierte Beschreibung">
            <a:extLst>
              <a:ext uri="{FF2B5EF4-FFF2-40B4-BE49-F238E27FC236}">
                <a16:creationId xmlns:a16="http://schemas.microsoft.com/office/drawing/2014/main" id="{3B69431D-D598-4B6F-98EF-449D5DD15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40" y="125730"/>
            <a:ext cx="8468360" cy="6351270"/>
          </a:xfrm>
          <a:prstGeom prst="rect">
            <a:avLst/>
          </a:prstGeom>
        </p:spPr>
      </p:pic>
    </p:spTree>
    <p:extLst>
      <p:ext uri="{BB962C8B-B14F-4D97-AF65-F5344CB8AC3E}">
        <p14:creationId xmlns:p14="http://schemas.microsoft.com/office/powerpoint/2010/main" val="316245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65EBA20-6606-4D41-9184-58C2155F504B}"/>
              </a:ext>
            </a:extLst>
          </p:cNvPr>
          <p:cNvSpPr txBox="1"/>
          <p:nvPr/>
        </p:nvSpPr>
        <p:spPr>
          <a:xfrm>
            <a:off x="4671060" y="906780"/>
            <a:ext cx="3832860" cy="646331"/>
          </a:xfrm>
          <a:prstGeom prst="rect">
            <a:avLst/>
          </a:prstGeom>
          <a:noFill/>
        </p:spPr>
        <p:txBody>
          <a:bodyPr wrap="square" rtlCol="0">
            <a:spAutoFit/>
          </a:bodyPr>
          <a:lstStyle/>
          <a:p>
            <a:r>
              <a:rPr lang="de-CH" sz="3600" dirty="0">
                <a:solidFill>
                  <a:schemeClr val="accent1"/>
                </a:solidFill>
              </a:rPr>
              <a:t>Tag 4 </a:t>
            </a:r>
          </a:p>
        </p:txBody>
      </p:sp>
      <p:sp>
        <p:nvSpPr>
          <p:cNvPr id="4" name="Textfeld 3">
            <a:extLst>
              <a:ext uri="{FF2B5EF4-FFF2-40B4-BE49-F238E27FC236}">
                <a16:creationId xmlns:a16="http://schemas.microsoft.com/office/drawing/2014/main" id="{3CF8C46C-2D5C-44AF-B5B9-5D3516748A89}"/>
              </a:ext>
            </a:extLst>
          </p:cNvPr>
          <p:cNvSpPr txBox="1"/>
          <p:nvPr/>
        </p:nvSpPr>
        <p:spPr>
          <a:xfrm>
            <a:off x="3009900" y="2232660"/>
            <a:ext cx="7665720" cy="584775"/>
          </a:xfrm>
          <a:prstGeom prst="rect">
            <a:avLst/>
          </a:prstGeom>
          <a:noFill/>
        </p:spPr>
        <p:txBody>
          <a:bodyPr wrap="square" rtlCol="0">
            <a:spAutoFit/>
          </a:bodyPr>
          <a:lstStyle/>
          <a:p>
            <a:r>
              <a:rPr lang="de-CH" sz="3200" dirty="0">
                <a:solidFill>
                  <a:schemeClr val="accent1"/>
                </a:solidFill>
              </a:rPr>
              <a:t>Amsterdam  erwartet uns …</a:t>
            </a:r>
          </a:p>
        </p:txBody>
      </p:sp>
      <p:pic>
        <p:nvPicPr>
          <p:cNvPr id="5" name="Grafik 4">
            <a:extLst>
              <a:ext uri="{FF2B5EF4-FFF2-40B4-BE49-F238E27FC236}">
                <a16:creationId xmlns:a16="http://schemas.microsoft.com/office/drawing/2014/main" id="{82470AE4-2850-41D7-80F6-AE31273D8C2B}"/>
              </a:ext>
            </a:extLst>
          </p:cNvPr>
          <p:cNvPicPr>
            <a:picLocks noChangeAspect="1"/>
          </p:cNvPicPr>
          <p:nvPr/>
        </p:nvPicPr>
        <p:blipFill>
          <a:blip r:embed="rId2"/>
          <a:stretch>
            <a:fillRect/>
          </a:stretch>
        </p:blipFill>
        <p:spPr>
          <a:xfrm>
            <a:off x="1314852" y="3775818"/>
            <a:ext cx="9962023" cy="1581041"/>
          </a:xfrm>
          <a:prstGeom prst="rect">
            <a:avLst/>
          </a:prstGeom>
        </p:spPr>
      </p:pic>
    </p:spTree>
    <p:extLst>
      <p:ext uri="{BB962C8B-B14F-4D97-AF65-F5344CB8AC3E}">
        <p14:creationId xmlns:p14="http://schemas.microsoft.com/office/powerpoint/2010/main" val="1531010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Himmel, Wasser, Boot enthält.&#10;&#10;Automatisch generierte Beschreibung">
            <a:extLst>
              <a:ext uri="{FF2B5EF4-FFF2-40B4-BE49-F238E27FC236}">
                <a16:creationId xmlns:a16="http://schemas.microsoft.com/office/drawing/2014/main" id="{96A7CE14-17F1-4DA2-8202-69BA1865E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68580"/>
            <a:ext cx="8839200" cy="6629400"/>
          </a:xfrm>
          <a:prstGeom prst="rect">
            <a:avLst/>
          </a:prstGeom>
        </p:spPr>
      </p:pic>
    </p:spTree>
    <p:extLst>
      <p:ext uri="{BB962C8B-B14F-4D97-AF65-F5344CB8AC3E}">
        <p14:creationId xmlns:p14="http://schemas.microsoft.com/office/powerpoint/2010/main" val="1925398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Gebäude, Brücke enthält.&#10;&#10;Automatisch generierte Beschreibung">
            <a:extLst>
              <a:ext uri="{FF2B5EF4-FFF2-40B4-BE49-F238E27FC236}">
                <a16:creationId xmlns:a16="http://schemas.microsoft.com/office/drawing/2014/main" id="{7A522D00-E423-472C-9082-AAB69723F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024991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08ED1E2-ADC5-4636-B355-AC12EAD7E449}"/>
              </a:ext>
            </a:extLst>
          </p:cNvPr>
          <p:cNvSpPr txBox="1"/>
          <p:nvPr/>
        </p:nvSpPr>
        <p:spPr>
          <a:xfrm>
            <a:off x="4423410" y="508544"/>
            <a:ext cx="4057650" cy="646331"/>
          </a:xfrm>
          <a:prstGeom prst="rect">
            <a:avLst/>
          </a:prstGeom>
          <a:noFill/>
        </p:spPr>
        <p:txBody>
          <a:bodyPr wrap="square" rtlCol="0">
            <a:spAutoFit/>
          </a:bodyPr>
          <a:lstStyle/>
          <a:p>
            <a:r>
              <a:rPr lang="de-CH" sz="3600">
                <a:solidFill>
                  <a:schemeClr val="bg1"/>
                </a:solidFill>
              </a:rPr>
              <a:t>5. und 6. Tag</a:t>
            </a:r>
            <a:endParaRPr lang="de-CH" sz="3600" dirty="0">
              <a:solidFill>
                <a:schemeClr val="bg1"/>
              </a:solidFill>
            </a:endParaRPr>
          </a:p>
        </p:txBody>
      </p:sp>
      <p:sp>
        <p:nvSpPr>
          <p:cNvPr id="3" name="Textfeld 2">
            <a:extLst>
              <a:ext uri="{FF2B5EF4-FFF2-40B4-BE49-F238E27FC236}">
                <a16:creationId xmlns:a16="http://schemas.microsoft.com/office/drawing/2014/main" id="{E51F81E7-6080-4C4B-8456-086702E4A044}"/>
              </a:ext>
            </a:extLst>
          </p:cNvPr>
          <p:cNvSpPr txBox="1"/>
          <p:nvPr/>
        </p:nvSpPr>
        <p:spPr>
          <a:xfrm>
            <a:off x="1118235" y="1285150"/>
            <a:ext cx="9955530" cy="923330"/>
          </a:xfrm>
          <a:prstGeom prst="rect">
            <a:avLst/>
          </a:prstGeom>
          <a:noFill/>
        </p:spPr>
        <p:txBody>
          <a:bodyPr wrap="square" rtlCol="0">
            <a:spAutoFit/>
          </a:bodyPr>
          <a:lstStyle/>
          <a:p>
            <a:r>
              <a:rPr lang="de-CH" dirty="0">
                <a:solidFill>
                  <a:schemeClr val="bg1"/>
                </a:solidFill>
              </a:rPr>
              <a:t>An diesen beiden Tagen ging es über Duisburg mit Besuch der </a:t>
            </a:r>
            <a:r>
              <a:rPr lang="de-CH" b="1" dirty="0">
                <a:solidFill>
                  <a:schemeClr val="bg1"/>
                </a:solidFill>
              </a:rPr>
              <a:t>Zeche «Zollverein» </a:t>
            </a:r>
            <a:r>
              <a:rPr lang="de-CH" dirty="0">
                <a:solidFill>
                  <a:schemeClr val="bg1"/>
                </a:solidFill>
              </a:rPr>
              <a:t>, einem stillgelegten </a:t>
            </a:r>
            <a:r>
              <a:rPr lang="de-CH" b="1" dirty="0">
                <a:solidFill>
                  <a:schemeClr val="bg1"/>
                </a:solidFill>
              </a:rPr>
              <a:t>Steinkohlebergwerk</a:t>
            </a:r>
            <a:r>
              <a:rPr lang="de-CH" dirty="0">
                <a:solidFill>
                  <a:schemeClr val="bg1"/>
                </a:solidFill>
              </a:rPr>
              <a:t> im Ruhrgebiet in Essen, und </a:t>
            </a:r>
            <a:r>
              <a:rPr lang="de-CH" b="1" dirty="0">
                <a:solidFill>
                  <a:schemeClr val="bg1"/>
                </a:solidFill>
              </a:rPr>
              <a:t>Koblenz</a:t>
            </a:r>
            <a:r>
              <a:rPr lang="de-CH" dirty="0">
                <a:solidFill>
                  <a:schemeClr val="bg1"/>
                </a:solidFill>
              </a:rPr>
              <a:t> mit Rundgang durch den Ort und Besichtigung der imposanten Festung «</a:t>
            </a:r>
            <a:r>
              <a:rPr lang="de-CH" b="1" dirty="0">
                <a:solidFill>
                  <a:schemeClr val="bg1"/>
                </a:solidFill>
              </a:rPr>
              <a:t>Ehrenbreitstein</a:t>
            </a:r>
            <a:r>
              <a:rPr lang="de-CH" dirty="0">
                <a:solidFill>
                  <a:schemeClr val="bg1"/>
                </a:solidFill>
              </a:rPr>
              <a:t>» wieder rheinaufwärts zurück nach Basel.</a:t>
            </a:r>
          </a:p>
        </p:txBody>
      </p:sp>
      <p:pic>
        <p:nvPicPr>
          <p:cNvPr id="5" name="Grafik 4" descr="Ein Bild, das aus Holz enthält.&#10;&#10;Automatisch generierte Beschreibung">
            <a:extLst>
              <a:ext uri="{FF2B5EF4-FFF2-40B4-BE49-F238E27FC236}">
                <a16:creationId xmlns:a16="http://schemas.microsoft.com/office/drawing/2014/main" id="{5B2BC3FF-D5AB-4F00-9EF1-639A8E26F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9283" y="2890146"/>
            <a:ext cx="4411134" cy="3308350"/>
          </a:xfrm>
          <a:prstGeom prst="rect">
            <a:avLst/>
          </a:prstGeom>
        </p:spPr>
      </p:pic>
      <p:pic>
        <p:nvPicPr>
          <p:cNvPr id="9" name="Grafik 8" descr="Ein Bild, das Person, darstellend, Gruppe, draußen enthält.&#10;&#10;Automatisch generierte Beschreibung">
            <a:extLst>
              <a:ext uri="{FF2B5EF4-FFF2-40B4-BE49-F238E27FC236}">
                <a16:creationId xmlns:a16="http://schemas.microsoft.com/office/drawing/2014/main" id="{8AECFEEA-FEF1-4602-A801-F2C6D284F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30" y="3129646"/>
            <a:ext cx="4540250" cy="3405188"/>
          </a:xfrm>
          <a:prstGeom prst="rect">
            <a:avLst/>
          </a:prstGeom>
        </p:spPr>
      </p:pic>
      <p:pic>
        <p:nvPicPr>
          <p:cNvPr id="12" name="Grafik 11" descr="Ein Bild, das Text, Schritt enthält.&#10;&#10;Automatisch generierte Beschreibung">
            <a:extLst>
              <a:ext uri="{FF2B5EF4-FFF2-40B4-BE49-F238E27FC236}">
                <a16:creationId xmlns:a16="http://schemas.microsoft.com/office/drawing/2014/main" id="{BB3D21AC-75E5-4FAC-8B7D-78630D449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99578" y="2890146"/>
            <a:ext cx="4411133" cy="3308350"/>
          </a:xfrm>
          <a:prstGeom prst="rect">
            <a:avLst/>
          </a:prstGeom>
        </p:spPr>
      </p:pic>
    </p:spTree>
    <p:extLst>
      <p:ext uri="{BB962C8B-B14F-4D97-AF65-F5344CB8AC3E}">
        <p14:creationId xmlns:p14="http://schemas.microsoft.com/office/powerpoint/2010/main" val="3554171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D814440F-5547-49CB-8256-A903F551D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5019" y="1016000"/>
            <a:ext cx="4170679" cy="3128010"/>
          </a:xfrm>
          <a:prstGeom prst="rect">
            <a:avLst/>
          </a:prstGeom>
        </p:spPr>
      </p:pic>
      <p:pic>
        <p:nvPicPr>
          <p:cNvPr id="7" name="Grafik 6">
            <a:extLst>
              <a:ext uri="{FF2B5EF4-FFF2-40B4-BE49-F238E27FC236}">
                <a16:creationId xmlns:a16="http://schemas.microsoft.com/office/drawing/2014/main" id="{760EA67C-0102-4048-BB2F-4F87BDDCD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63570" y="2102488"/>
            <a:ext cx="4170680" cy="3128011"/>
          </a:xfrm>
          <a:prstGeom prst="rect">
            <a:avLst/>
          </a:prstGeom>
        </p:spPr>
      </p:pic>
      <p:pic>
        <p:nvPicPr>
          <p:cNvPr id="11" name="Grafik 10" descr="Ein Bild, das draußen, Wasser, Himmel, Fluss enthält.&#10;&#10;Automatisch generierte Beschreibung">
            <a:extLst>
              <a:ext uri="{FF2B5EF4-FFF2-40B4-BE49-F238E27FC236}">
                <a16:creationId xmlns:a16="http://schemas.microsoft.com/office/drawing/2014/main" id="{96808CD6-A2FB-48AD-9DF7-B9264D23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155" y="3043875"/>
            <a:ext cx="4631690" cy="3473768"/>
          </a:xfrm>
          <a:prstGeom prst="rect">
            <a:avLst/>
          </a:prstGeom>
        </p:spPr>
      </p:pic>
      <p:pic>
        <p:nvPicPr>
          <p:cNvPr id="13" name="Grafik 12" descr="Ein Bild, das Text, Schild enthält.&#10;&#10;Automatisch generierte Beschreibung">
            <a:extLst>
              <a:ext uri="{FF2B5EF4-FFF2-40B4-BE49-F238E27FC236}">
                <a16:creationId xmlns:a16="http://schemas.microsoft.com/office/drawing/2014/main" id="{DFFB4F5B-92B9-4D1D-B1FF-4AAA820DE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260" y="340357"/>
            <a:ext cx="1935480" cy="1959674"/>
          </a:xfrm>
          <a:prstGeom prst="rect">
            <a:avLst/>
          </a:prstGeom>
        </p:spPr>
      </p:pic>
    </p:spTree>
    <p:extLst>
      <p:ext uri="{BB962C8B-B14F-4D97-AF65-F5344CB8AC3E}">
        <p14:creationId xmlns:p14="http://schemas.microsoft.com/office/powerpoint/2010/main" val="4232071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AA928FE-3DDA-42AF-BC39-39DC7990F0BC}"/>
              </a:ext>
            </a:extLst>
          </p:cNvPr>
          <p:cNvSpPr txBox="1"/>
          <p:nvPr/>
        </p:nvSpPr>
        <p:spPr>
          <a:xfrm>
            <a:off x="2712720" y="617220"/>
            <a:ext cx="9966960" cy="369332"/>
          </a:xfrm>
          <a:prstGeom prst="rect">
            <a:avLst/>
          </a:prstGeom>
          <a:noFill/>
        </p:spPr>
        <p:txBody>
          <a:bodyPr wrap="square" rtlCol="0">
            <a:spAutoFit/>
          </a:bodyPr>
          <a:lstStyle/>
          <a:p>
            <a:r>
              <a:rPr lang="de-CH" dirty="0">
                <a:solidFill>
                  <a:schemeClr val="bg1"/>
                </a:solidFill>
              </a:rPr>
              <a:t>Auch nachts gab es auf dem Rhein viele spektakuläre Ausblicke …</a:t>
            </a:r>
          </a:p>
        </p:txBody>
      </p:sp>
      <p:pic>
        <p:nvPicPr>
          <p:cNvPr id="9" name="Grafik 8" descr="Ein Bild, das Wasser, Himmel, draußen, Fluss enthält.&#10;&#10;Automatisch generierte Beschreibung">
            <a:extLst>
              <a:ext uri="{FF2B5EF4-FFF2-40B4-BE49-F238E27FC236}">
                <a16:creationId xmlns:a16="http://schemas.microsoft.com/office/drawing/2014/main" id="{2260F126-FF2E-4902-9D8F-C2B67792D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320" y="1483995"/>
            <a:ext cx="7165340" cy="5374005"/>
          </a:xfrm>
          <a:prstGeom prst="rect">
            <a:avLst/>
          </a:prstGeom>
        </p:spPr>
      </p:pic>
    </p:spTree>
    <p:extLst>
      <p:ext uri="{BB962C8B-B14F-4D97-AF65-F5344CB8AC3E}">
        <p14:creationId xmlns:p14="http://schemas.microsoft.com/office/powerpoint/2010/main" val="3953879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unkel enthält.&#10;&#10;Automatisch generierte Beschreibung">
            <a:extLst>
              <a:ext uri="{FF2B5EF4-FFF2-40B4-BE49-F238E27FC236}">
                <a16:creationId xmlns:a16="http://schemas.microsoft.com/office/drawing/2014/main" id="{CB7F4127-4B20-42B2-A497-DEDF0F915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44420" y="986790"/>
            <a:ext cx="6512560" cy="4884420"/>
          </a:xfrm>
          <a:prstGeom prst="rect">
            <a:avLst/>
          </a:prstGeom>
        </p:spPr>
      </p:pic>
    </p:spTree>
    <p:extLst>
      <p:ext uri="{BB962C8B-B14F-4D97-AF65-F5344CB8AC3E}">
        <p14:creationId xmlns:p14="http://schemas.microsoft.com/office/powerpoint/2010/main" val="211339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Straße, Stadt, Nacht enthält.&#10;&#10;Automatisch generierte Beschreibung">
            <a:extLst>
              <a:ext uri="{FF2B5EF4-FFF2-40B4-BE49-F238E27FC236}">
                <a16:creationId xmlns:a16="http://schemas.microsoft.com/office/drawing/2014/main" id="{C9C84A3D-8774-441C-BF99-82401756D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4187068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D4592E6-B469-4CE9-AB75-E5DFF052C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2781124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Licht enthält.&#10;&#10;Automatisch generierte Beschreibung">
            <a:extLst>
              <a:ext uri="{FF2B5EF4-FFF2-40B4-BE49-F238E27FC236}">
                <a16:creationId xmlns:a16="http://schemas.microsoft.com/office/drawing/2014/main" id="{EB9C0577-1E13-4D2D-BB16-C3F28585F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3701000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Gebäude, Stadt enthält.&#10;&#10;Automatisch generierte Beschreibung">
            <a:extLst>
              <a:ext uri="{FF2B5EF4-FFF2-40B4-BE49-F238E27FC236}">
                <a16:creationId xmlns:a16="http://schemas.microsoft.com/office/drawing/2014/main" id="{54DA9336-1027-4EA8-9095-DD648287D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873767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B4FA20C-5676-4C82-AB39-A7D93DF0C643}"/>
              </a:ext>
            </a:extLst>
          </p:cNvPr>
          <p:cNvSpPr txBox="1"/>
          <p:nvPr/>
        </p:nvSpPr>
        <p:spPr>
          <a:xfrm>
            <a:off x="2745470" y="633433"/>
            <a:ext cx="6575898" cy="707886"/>
          </a:xfrm>
          <a:prstGeom prst="rect">
            <a:avLst/>
          </a:prstGeom>
          <a:noFill/>
        </p:spPr>
        <p:txBody>
          <a:bodyPr wrap="square" rtlCol="0">
            <a:spAutoFit/>
          </a:bodyPr>
          <a:lstStyle/>
          <a:p>
            <a:r>
              <a:rPr lang="de-CH" sz="2000" dirty="0">
                <a:solidFill>
                  <a:schemeClr val="bg1"/>
                </a:solidFill>
              </a:rPr>
              <a:t>Auf dem Weg nach Amsterdam genossen wir einen einmaligen  Blick auf Köln…</a:t>
            </a:r>
          </a:p>
        </p:txBody>
      </p:sp>
      <p:pic>
        <p:nvPicPr>
          <p:cNvPr id="6" name="Grafik 5" descr="Ein Bild, das Wasser, Himmel, draußen, Boot enthält.&#10;&#10;Automatisch generierte Beschreibung">
            <a:extLst>
              <a:ext uri="{FF2B5EF4-FFF2-40B4-BE49-F238E27FC236}">
                <a16:creationId xmlns:a16="http://schemas.microsoft.com/office/drawing/2014/main" id="{74537431-14EB-4415-A542-519171D59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632" y="633433"/>
            <a:ext cx="8128000" cy="6096000"/>
          </a:xfrm>
          <a:prstGeom prst="rect">
            <a:avLst/>
          </a:prstGeom>
        </p:spPr>
      </p:pic>
    </p:spTree>
    <p:extLst>
      <p:ext uri="{BB962C8B-B14F-4D97-AF65-F5344CB8AC3E}">
        <p14:creationId xmlns:p14="http://schemas.microsoft.com/office/powerpoint/2010/main" val="26216272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2C3A20C-FD7C-40B7-BFD1-66B22E1E48A8}"/>
              </a:ext>
            </a:extLst>
          </p:cNvPr>
          <p:cNvSpPr txBox="1"/>
          <p:nvPr/>
        </p:nvSpPr>
        <p:spPr>
          <a:xfrm>
            <a:off x="1245870" y="1038344"/>
            <a:ext cx="10069830" cy="369332"/>
          </a:xfrm>
          <a:prstGeom prst="rect">
            <a:avLst/>
          </a:prstGeom>
          <a:noFill/>
        </p:spPr>
        <p:txBody>
          <a:bodyPr wrap="square" rtlCol="0">
            <a:spAutoFit/>
          </a:bodyPr>
          <a:lstStyle/>
          <a:p>
            <a:r>
              <a:rPr lang="de-CH" dirty="0">
                <a:solidFill>
                  <a:schemeClr val="bg1"/>
                </a:solidFill>
              </a:rPr>
              <a:t>Schifffahrt rheinaufwärts durch den wohl schönsten und burgenreichsten Abschnitt des Rheins.</a:t>
            </a:r>
          </a:p>
        </p:txBody>
      </p:sp>
      <p:pic>
        <p:nvPicPr>
          <p:cNvPr id="4" name="Grafik 3" descr="Ein Bild, das Wasser, draußen, Himmel, Berg enthält.&#10;&#10;Automatisch generierte Beschreibung">
            <a:extLst>
              <a:ext uri="{FF2B5EF4-FFF2-40B4-BE49-F238E27FC236}">
                <a16:creationId xmlns:a16="http://schemas.microsoft.com/office/drawing/2014/main" id="{22F7D0EC-A6E6-40CF-92C8-DAEE30D1F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70" y="1714500"/>
            <a:ext cx="6654800" cy="4991100"/>
          </a:xfrm>
          <a:prstGeom prst="rect">
            <a:avLst/>
          </a:prstGeom>
        </p:spPr>
      </p:pic>
    </p:spTree>
    <p:extLst>
      <p:ext uri="{BB962C8B-B14F-4D97-AF65-F5344CB8AC3E}">
        <p14:creationId xmlns:p14="http://schemas.microsoft.com/office/powerpoint/2010/main" val="1534462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Himmel, Haus enthält.&#10;&#10;Automatisch generierte Beschreibung">
            <a:extLst>
              <a:ext uri="{FF2B5EF4-FFF2-40B4-BE49-F238E27FC236}">
                <a16:creationId xmlns:a16="http://schemas.microsoft.com/office/drawing/2014/main" id="{BC33EE77-542D-41D0-A7BD-07A64D52F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35560"/>
            <a:ext cx="5116830" cy="6822440"/>
          </a:xfrm>
          <a:prstGeom prst="rect">
            <a:avLst/>
          </a:prstGeom>
        </p:spPr>
      </p:pic>
    </p:spTree>
    <p:extLst>
      <p:ext uri="{BB962C8B-B14F-4D97-AF65-F5344CB8AC3E}">
        <p14:creationId xmlns:p14="http://schemas.microsoft.com/office/powerpoint/2010/main" val="1449714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73E090-641D-4253-95BD-57FD13044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020" y="86360"/>
            <a:ext cx="5078730" cy="6771640"/>
          </a:xfrm>
          <a:prstGeom prst="rect">
            <a:avLst/>
          </a:prstGeom>
        </p:spPr>
      </p:pic>
    </p:spTree>
    <p:extLst>
      <p:ext uri="{BB962C8B-B14F-4D97-AF65-F5344CB8AC3E}">
        <p14:creationId xmlns:p14="http://schemas.microsoft.com/office/powerpoint/2010/main" val="3436753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E073AB-EB41-472C-A154-933151B0A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560" y="20002"/>
            <a:ext cx="8827770" cy="6620828"/>
          </a:xfrm>
          <a:prstGeom prst="rect">
            <a:avLst/>
          </a:prstGeom>
        </p:spPr>
      </p:pic>
    </p:spTree>
    <p:extLst>
      <p:ext uri="{BB962C8B-B14F-4D97-AF65-F5344CB8AC3E}">
        <p14:creationId xmlns:p14="http://schemas.microsoft.com/office/powerpoint/2010/main" val="2650521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5A75DE-6723-40D3-A151-CD147F2AF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9" y="5080"/>
            <a:ext cx="4985385" cy="6647180"/>
          </a:xfrm>
          <a:prstGeom prst="rect">
            <a:avLst/>
          </a:prstGeom>
        </p:spPr>
      </p:pic>
    </p:spTree>
    <p:extLst>
      <p:ext uri="{BB962C8B-B14F-4D97-AF65-F5344CB8AC3E}">
        <p14:creationId xmlns:p14="http://schemas.microsoft.com/office/powerpoint/2010/main" val="1560498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843A86B-FBEC-46AD-82B0-26492352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919" y="139478"/>
            <a:ext cx="5938071" cy="6581362"/>
          </a:xfrm>
          <a:prstGeom prst="rect">
            <a:avLst/>
          </a:prstGeom>
        </p:spPr>
      </p:pic>
    </p:spTree>
    <p:extLst>
      <p:ext uri="{BB962C8B-B14F-4D97-AF65-F5344CB8AC3E}">
        <p14:creationId xmlns:p14="http://schemas.microsoft.com/office/powerpoint/2010/main" val="446606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88E1BB-6D90-49B9-B962-5DC21E235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754" y="142957"/>
            <a:ext cx="9378315" cy="6486443"/>
          </a:xfrm>
          <a:prstGeom prst="rect">
            <a:avLst/>
          </a:prstGeom>
        </p:spPr>
      </p:pic>
    </p:spTree>
    <p:extLst>
      <p:ext uri="{BB962C8B-B14F-4D97-AF65-F5344CB8AC3E}">
        <p14:creationId xmlns:p14="http://schemas.microsoft.com/office/powerpoint/2010/main" val="764774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erg, Wasser, draußen, Natur enthält.&#10;&#10;Automatisch generierte Beschreibung">
            <a:extLst>
              <a:ext uri="{FF2B5EF4-FFF2-40B4-BE49-F238E27FC236}">
                <a16:creationId xmlns:a16="http://schemas.microsoft.com/office/drawing/2014/main" id="{F478539A-D9B2-4BAC-ACEE-C88784149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140" y="190500"/>
            <a:ext cx="8636000" cy="6477000"/>
          </a:xfrm>
          <a:prstGeom prst="rect">
            <a:avLst/>
          </a:prstGeom>
        </p:spPr>
      </p:pic>
    </p:spTree>
    <p:extLst>
      <p:ext uri="{BB962C8B-B14F-4D97-AF65-F5344CB8AC3E}">
        <p14:creationId xmlns:p14="http://schemas.microsoft.com/office/powerpoint/2010/main" val="2545450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A120C0-EE7D-4AB3-948D-BC43FD8A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016887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3866FC-8B5B-4A5D-90C7-1A869FC9E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0" y="54291"/>
            <a:ext cx="9052560" cy="6789421"/>
          </a:xfrm>
          <a:prstGeom prst="rect">
            <a:avLst/>
          </a:prstGeom>
        </p:spPr>
      </p:pic>
    </p:spTree>
    <p:extLst>
      <p:ext uri="{BB962C8B-B14F-4D97-AF65-F5344CB8AC3E}">
        <p14:creationId xmlns:p14="http://schemas.microsoft.com/office/powerpoint/2010/main" val="47455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Himmel, draußen, Fluss enthält.&#10;&#10;Automatisch generierte Beschreibung">
            <a:extLst>
              <a:ext uri="{FF2B5EF4-FFF2-40B4-BE49-F238E27FC236}">
                <a16:creationId xmlns:a16="http://schemas.microsoft.com/office/drawing/2014/main" id="{A58D3A6C-ED99-40BB-829F-FA228E5F7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028" y="905812"/>
            <a:ext cx="7707650" cy="5780738"/>
          </a:xfrm>
          <a:prstGeom prst="rect">
            <a:avLst/>
          </a:prstGeom>
        </p:spPr>
      </p:pic>
      <p:sp>
        <p:nvSpPr>
          <p:cNvPr id="4" name="Textfeld 3">
            <a:extLst>
              <a:ext uri="{FF2B5EF4-FFF2-40B4-BE49-F238E27FC236}">
                <a16:creationId xmlns:a16="http://schemas.microsoft.com/office/drawing/2014/main" id="{A02F5C3E-4C87-425E-9C0F-7C9F3EDFC297}"/>
              </a:ext>
            </a:extLst>
          </p:cNvPr>
          <p:cNvSpPr txBox="1"/>
          <p:nvPr/>
        </p:nvSpPr>
        <p:spPr>
          <a:xfrm>
            <a:off x="808672" y="271195"/>
            <a:ext cx="10838497" cy="369332"/>
          </a:xfrm>
          <a:prstGeom prst="rect">
            <a:avLst/>
          </a:prstGeom>
          <a:noFill/>
        </p:spPr>
        <p:txBody>
          <a:bodyPr wrap="square">
            <a:spAutoFit/>
          </a:bodyPr>
          <a:lstStyle/>
          <a:p>
            <a:r>
              <a:rPr lang="de-CH" dirty="0">
                <a:solidFill>
                  <a:schemeClr val="bg1"/>
                </a:solidFill>
              </a:rPr>
              <a:t>Zu Lofts und Luxus - Wohnungen </a:t>
            </a:r>
            <a:r>
              <a:rPr lang="de-CH" b="1" dirty="0">
                <a:solidFill>
                  <a:schemeClr val="bg1"/>
                </a:solidFill>
              </a:rPr>
              <a:t>umgebaute Speicherhäuser </a:t>
            </a:r>
            <a:r>
              <a:rPr lang="de-CH" dirty="0">
                <a:solidFill>
                  <a:schemeClr val="bg1"/>
                </a:solidFill>
              </a:rPr>
              <a:t>am Kölner Rheinufer an der Rheinpromenade </a:t>
            </a:r>
          </a:p>
        </p:txBody>
      </p:sp>
    </p:spTree>
    <p:extLst>
      <p:ext uri="{BB962C8B-B14F-4D97-AF65-F5344CB8AC3E}">
        <p14:creationId xmlns:p14="http://schemas.microsoft.com/office/powerpoint/2010/main" val="2718537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941FCD-C3E7-42BB-B358-726CE98C7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634340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D131D68-92B6-4E18-BB7B-8356E435985D}"/>
              </a:ext>
            </a:extLst>
          </p:cNvPr>
          <p:cNvSpPr txBox="1"/>
          <p:nvPr/>
        </p:nvSpPr>
        <p:spPr>
          <a:xfrm>
            <a:off x="2054542" y="1640116"/>
            <a:ext cx="7363778" cy="2339102"/>
          </a:xfrm>
          <a:prstGeom prst="rect">
            <a:avLst/>
          </a:prstGeom>
          <a:noFill/>
        </p:spPr>
        <p:txBody>
          <a:bodyPr wrap="square">
            <a:spAutoFit/>
          </a:bodyPr>
          <a:lstStyle/>
          <a:p>
            <a:r>
              <a:rPr lang="de-CH" sz="2800" b="1" i="1" dirty="0">
                <a:solidFill>
                  <a:schemeClr val="bg1"/>
                </a:solidFill>
              </a:rPr>
              <a:t>Die Loreley </a:t>
            </a:r>
          </a:p>
          <a:p>
            <a:endParaRPr lang="de-CH" dirty="0">
              <a:solidFill>
                <a:schemeClr val="bg1"/>
              </a:solidFill>
            </a:endParaRPr>
          </a:p>
          <a:p>
            <a:r>
              <a:rPr lang="de-CH" sz="2000" dirty="0">
                <a:solidFill>
                  <a:schemeClr val="bg1"/>
                </a:solidFill>
              </a:rPr>
              <a:t>zählt zu den bekanntesten landschaftlichen Markenzeichen Deutschlands.</a:t>
            </a:r>
          </a:p>
          <a:p>
            <a:endParaRPr lang="de-CH" sz="2000" dirty="0">
              <a:solidFill>
                <a:schemeClr val="bg1"/>
              </a:solidFill>
            </a:endParaRPr>
          </a:p>
          <a:p>
            <a:r>
              <a:rPr lang="de-CH" sz="2000" dirty="0">
                <a:solidFill>
                  <a:schemeClr val="bg1"/>
                </a:solidFill>
              </a:rPr>
              <a:t>Hier, am Rheinkilometer 555, hat der Rhein seine </a:t>
            </a:r>
            <a:r>
              <a:rPr lang="de-CH" sz="2000" b="1" dirty="0">
                <a:solidFill>
                  <a:schemeClr val="bg1"/>
                </a:solidFill>
              </a:rPr>
              <a:t>schmalste Stelle</a:t>
            </a:r>
            <a:r>
              <a:rPr lang="de-CH" sz="2000" dirty="0">
                <a:solidFill>
                  <a:schemeClr val="bg1"/>
                </a:solidFill>
              </a:rPr>
              <a:t>, und hier erreicht er auch seine </a:t>
            </a:r>
            <a:r>
              <a:rPr lang="de-CH" sz="2000" b="1" dirty="0">
                <a:solidFill>
                  <a:schemeClr val="bg1"/>
                </a:solidFill>
              </a:rPr>
              <a:t>größte Wassertiefe</a:t>
            </a:r>
            <a:r>
              <a:rPr lang="de-CH" sz="2000" dirty="0">
                <a:solidFill>
                  <a:schemeClr val="bg1"/>
                </a:solidFill>
              </a:rPr>
              <a:t>.</a:t>
            </a:r>
          </a:p>
        </p:txBody>
      </p:sp>
    </p:spTree>
    <p:extLst>
      <p:ext uri="{BB962C8B-B14F-4D97-AF65-F5344CB8AC3E}">
        <p14:creationId xmlns:p14="http://schemas.microsoft.com/office/powerpoint/2010/main" val="2584110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A92BA7-B269-458A-8A59-08F29ED50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720" y="68580"/>
            <a:ext cx="8869680" cy="6652260"/>
          </a:xfrm>
          <a:prstGeom prst="rect">
            <a:avLst/>
          </a:prstGeom>
        </p:spPr>
      </p:pic>
    </p:spTree>
    <p:extLst>
      <p:ext uri="{BB962C8B-B14F-4D97-AF65-F5344CB8AC3E}">
        <p14:creationId xmlns:p14="http://schemas.microsoft.com/office/powerpoint/2010/main" val="1680786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Wasser, Hafen enthält.&#10;&#10;Automatisch generierte Beschreibung">
            <a:extLst>
              <a:ext uri="{FF2B5EF4-FFF2-40B4-BE49-F238E27FC236}">
                <a16:creationId xmlns:a16="http://schemas.microsoft.com/office/drawing/2014/main" id="{F8C39FC8-E20C-4798-B1D0-31D2C54F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40" y="135456"/>
            <a:ext cx="8716956" cy="6537718"/>
          </a:xfrm>
          <a:prstGeom prst="rect">
            <a:avLst/>
          </a:prstGeom>
        </p:spPr>
      </p:pic>
    </p:spTree>
    <p:extLst>
      <p:ext uri="{BB962C8B-B14F-4D97-AF65-F5344CB8AC3E}">
        <p14:creationId xmlns:p14="http://schemas.microsoft.com/office/powerpoint/2010/main" val="66860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Himmel, Boot enthält.&#10;&#10;Automatisch generierte Beschreibung">
            <a:extLst>
              <a:ext uri="{FF2B5EF4-FFF2-40B4-BE49-F238E27FC236}">
                <a16:creationId xmlns:a16="http://schemas.microsoft.com/office/drawing/2014/main" id="{2B2ADCCB-C289-4F19-9261-6B0AD9C13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06" y="121595"/>
            <a:ext cx="8745166" cy="6558875"/>
          </a:xfrm>
          <a:prstGeom prst="rect">
            <a:avLst/>
          </a:prstGeom>
        </p:spPr>
      </p:pic>
    </p:spTree>
    <p:extLst>
      <p:ext uri="{BB962C8B-B14F-4D97-AF65-F5344CB8AC3E}">
        <p14:creationId xmlns:p14="http://schemas.microsoft.com/office/powerpoint/2010/main" val="419545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Himmel, Gebäude, Andachtsstätte enthält.&#10;&#10;Automatisch generierte Beschreibung">
            <a:extLst>
              <a:ext uri="{FF2B5EF4-FFF2-40B4-BE49-F238E27FC236}">
                <a16:creationId xmlns:a16="http://schemas.microsoft.com/office/drawing/2014/main" id="{BC43A54D-430D-4EBB-9FB1-EA2B7E19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56" y="1743956"/>
            <a:ext cx="6016122" cy="4894472"/>
          </a:xfrm>
          <a:prstGeom prst="rect">
            <a:avLst/>
          </a:prstGeom>
        </p:spPr>
      </p:pic>
      <p:pic>
        <p:nvPicPr>
          <p:cNvPr id="8" name="Grafik 7" descr="Ein Bild, das Wasser, draußen, Himmel, Boot enthält.&#10;&#10;Automatisch generierte Beschreibung">
            <a:extLst>
              <a:ext uri="{FF2B5EF4-FFF2-40B4-BE49-F238E27FC236}">
                <a16:creationId xmlns:a16="http://schemas.microsoft.com/office/drawing/2014/main" id="{B5BC7D67-05B7-418F-8B7B-8E9A40EC7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92" y="212056"/>
            <a:ext cx="3769032" cy="6548693"/>
          </a:xfrm>
          <a:prstGeom prst="rect">
            <a:avLst/>
          </a:prstGeom>
        </p:spPr>
      </p:pic>
      <p:pic>
        <p:nvPicPr>
          <p:cNvPr id="2" name="Grafik 1">
            <a:extLst>
              <a:ext uri="{FF2B5EF4-FFF2-40B4-BE49-F238E27FC236}">
                <a16:creationId xmlns:a16="http://schemas.microsoft.com/office/drawing/2014/main" id="{5B08A49E-4262-4613-9F65-70BC7E9CB7A3}"/>
              </a:ext>
            </a:extLst>
          </p:cNvPr>
          <p:cNvPicPr>
            <a:picLocks noChangeAspect="1"/>
          </p:cNvPicPr>
          <p:nvPr/>
        </p:nvPicPr>
        <p:blipFill>
          <a:blip r:embed="rId4"/>
          <a:stretch>
            <a:fillRect/>
          </a:stretch>
        </p:blipFill>
        <p:spPr>
          <a:xfrm>
            <a:off x="5431692" y="557738"/>
            <a:ext cx="6549293" cy="1048603"/>
          </a:xfrm>
          <a:prstGeom prst="rect">
            <a:avLst/>
          </a:prstGeom>
        </p:spPr>
      </p:pic>
    </p:spTree>
    <p:extLst>
      <p:ext uri="{BB962C8B-B14F-4D97-AF65-F5344CB8AC3E}">
        <p14:creationId xmlns:p14="http://schemas.microsoft.com/office/powerpoint/2010/main" val="412252562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504</Words>
  <Application>Microsoft Office PowerPoint</Application>
  <PresentationFormat>Breitbild</PresentationFormat>
  <Paragraphs>35</Paragraphs>
  <Slides>62</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62</vt:i4>
      </vt:variant>
    </vt:vector>
  </HeadingPairs>
  <TitlesOfParts>
    <vt:vector size="66" baseType="lpstr">
      <vt:lpstr>Arial</vt:lpstr>
      <vt:lpstr>Calibri</vt:lpstr>
      <vt:lpstr>Calibri Light</vt:lpstr>
      <vt:lpstr>Office</vt:lpstr>
      <vt:lpstr>  Rhein-Schifffahrt  Basel – Amsterdam -Basel  20. 11. – 27. 11. 2021  Teil 2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Fotoalbum</dc:title>
  <dc:creator>Walter Käppeli</dc:creator>
  <cp:lastModifiedBy>Walter Käppeli</cp:lastModifiedBy>
  <cp:revision>45</cp:revision>
  <dcterms:created xsi:type="dcterms:W3CDTF">2021-12-26T14:04:54Z</dcterms:created>
  <dcterms:modified xsi:type="dcterms:W3CDTF">2021-12-28T16:37:00Z</dcterms:modified>
</cp:coreProperties>
</file>