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8" r:id="rId4"/>
    <p:sldId id="259" r:id="rId5"/>
    <p:sldId id="270" r:id="rId6"/>
    <p:sldId id="286" r:id="rId7"/>
    <p:sldId id="281" r:id="rId8"/>
    <p:sldId id="284" r:id="rId9"/>
    <p:sldId id="262" r:id="rId10"/>
    <p:sldId id="289" r:id="rId11"/>
    <p:sldId id="308" r:id="rId12"/>
    <p:sldId id="310" r:id="rId13"/>
    <p:sldId id="298" r:id="rId14"/>
    <p:sldId id="294" r:id="rId15"/>
    <p:sldId id="291" r:id="rId16"/>
    <p:sldId id="295" r:id="rId17"/>
    <p:sldId id="292" r:id="rId18"/>
    <p:sldId id="297" r:id="rId19"/>
    <p:sldId id="293" r:id="rId20"/>
    <p:sldId id="296" r:id="rId21"/>
    <p:sldId id="290" r:id="rId22"/>
    <p:sldId id="299" r:id="rId23"/>
    <p:sldId id="301" r:id="rId24"/>
    <p:sldId id="300" r:id="rId25"/>
    <p:sldId id="307" r:id="rId26"/>
    <p:sldId id="309" r:id="rId27"/>
  </p:sldIdLst>
  <p:sldSz cx="12192000" cy="6858000"/>
  <p:notesSz cx="6858000" cy="9144000"/>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94660"/>
  </p:normalViewPr>
  <p:slideViewPr>
    <p:cSldViewPr snapToGrid="0">
      <p:cViewPr varScale="1">
        <p:scale>
          <a:sx n="63" d="100"/>
          <a:sy n="63" d="100"/>
        </p:scale>
        <p:origin x="822"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8ABFDF-F585-430F-8D7B-ACACB3863E59}"/>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350D5F80-165F-4210-B7D8-008B2B7D3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4507E908-AEC9-42A7-A418-D1E2DE57DDAC}"/>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E5019087-4239-461A-9D96-A47BB4FBAAE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33D01AD-98A9-47DB-915C-D2BFB47C3159}"/>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356556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49742A-EDA6-457C-BB2C-CB777C0C2CC6}"/>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929D65-70A7-4B9C-AE83-7B2D11E9973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8A211382-E8B3-4CE5-AEEF-6C1D84C5DE4D}"/>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F7C8373E-FF15-473F-A1A9-BAED7956D86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2D12E7D-84B1-4A93-809F-9227D8C46BFA}"/>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748012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F56497E-AA8A-4B21-AB23-2C796B3182FF}"/>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B59E5A66-DBD5-4C31-9B23-130C2CD15AA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20D4F39-48AB-4328-9018-74A2CEEBDEF1}"/>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D20F64E2-E1A9-4ACB-86BC-1B98152389A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92848618-2709-46C1-A9C9-83AF4DBF91EF}"/>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29239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FE3D4-8CE6-4D93-BDBF-FB675862A071}"/>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963581F-4CB6-4F05-869F-3C7F8DEFEEE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DC82C391-F8DD-4BEF-804D-3E78699718FB}"/>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C115AB59-0723-4F65-9EF8-3067D350801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F20438FA-5535-48D1-A49A-A021C6DBE9D6}"/>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971227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BB3B-D98B-4B39-8605-CD19E6689DAC}"/>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1A9F4CB8-A850-4B43-A49F-FB85E40F62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E9A76B33-7511-42B0-90D3-6EBB5BA1B8C0}"/>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FF45E733-FCB8-411B-9891-3175221000A0}"/>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8108476E-F84A-48F3-9A9D-A623B459ACF2}"/>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95922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8EE86-3AB8-4654-B473-FAC956F2C4C3}"/>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2C3F66B6-2EBE-4F9B-B0EB-0012DD7EB8DE}"/>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73E38A4E-1204-4E65-BF57-A4B12B49DB91}"/>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4135D850-15FE-48F5-96D1-5953F76523CD}"/>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6" name="Fußzeilenplatzhalter 5">
            <a:extLst>
              <a:ext uri="{FF2B5EF4-FFF2-40B4-BE49-F238E27FC236}">
                <a16:creationId xmlns:a16="http://schemas.microsoft.com/office/drawing/2014/main" id="{1E149ECE-0039-4EBB-B075-CE470DF51D4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92397DF9-35B4-4D6E-89DB-07F71AAF0B45}"/>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957479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21F78D-4ED5-4E27-AC88-C05A388A85EC}"/>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8964D617-39BE-49D9-8E9B-E5BB7C9332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1793350E-B3F7-4EC9-9DC4-C08E0BBD973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92680670-F83E-41C3-A527-D77E80EC88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6C9B451-DD48-4FAD-ADE4-062E549C101C}"/>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5728385C-1104-4394-9F03-C1E0DC4FEA64}"/>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8" name="Fußzeilenplatzhalter 7">
            <a:extLst>
              <a:ext uri="{FF2B5EF4-FFF2-40B4-BE49-F238E27FC236}">
                <a16:creationId xmlns:a16="http://schemas.microsoft.com/office/drawing/2014/main" id="{E5C2861D-8E9A-41FA-A2B8-2399DAD333C8}"/>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12591464-BE3D-4FBF-9BFE-EBCA5840C3FC}"/>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1278106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747D2-7B28-45E7-9627-98AB2E8CD090}"/>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2F636844-E441-43D8-AF13-74386A6F60F2}"/>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4" name="Fußzeilenplatzhalter 3">
            <a:extLst>
              <a:ext uri="{FF2B5EF4-FFF2-40B4-BE49-F238E27FC236}">
                <a16:creationId xmlns:a16="http://schemas.microsoft.com/office/drawing/2014/main" id="{75C41616-27F3-49A7-94C9-71DE738B0457}"/>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3BC0401-BDAB-4352-8F3B-CBA7BB5BD23C}"/>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3243295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840BDFB-871D-44FB-82DA-B652929FF8B0}"/>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3" name="Fußzeilenplatzhalter 2">
            <a:extLst>
              <a:ext uri="{FF2B5EF4-FFF2-40B4-BE49-F238E27FC236}">
                <a16:creationId xmlns:a16="http://schemas.microsoft.com/office/drawing/2014/main" id="{F3B7346F-0037-45AB-8C33-D5E616DD9676}"/>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099B01A4-6DE5-4D07-91D0-A171F40F7BD8}"/>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285261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D8AF3B-72CD-423D-9261-327D57AD992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B0CDBA91-3512-479D-B4F9-42B850D9F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285A1404-CBE8-40AD-BF18-B1B49A50FD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BAB4231F-8AF5-4E7D-84BA-2804885F2397}"/>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6" name="Fußzeilenplatzhalter 5">
            <a:extLst>
              <a:ext uri="{FF2B5EF4-FFF2-40B4-BE49-F238E27FC236}">
                <a16:creationId xmlns:a16="http://schemas.microsoft.com/office/drawing/2014/main" id="{49DC2390-8627-41E6-BC4B-2540BA2228DD}"/>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128950E5-6428-42BD-A7C2-A551600FE084}"/>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43364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E0C011-A767-4A81-A2E6-EB31D50CB36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DB94083F-F69A-4602-903D-F186D50EC2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A167144-402E-4ADF-8DEF-6EF028F116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DAD37812-ACDD-4669-8CB3-E1BF5BF820AA}"/>
              </a:ext>
            </a:extLst>
          </p:cNvPr>
          <p:cNvSpPr>
            <a:spLocks noGrp="1"/>
          </p:cNvSpPr>
          <p:nvPr>
            <p:ph type="dt" sz="half" idx="10"/>
          </p:nvPr>
        </p:nvSpPr>
        <p:spPr/>
        <p:txBody>
          <a:bodyPr/>
          <a:lstStyle/>
          <a:p>
            <a:fld id="{6C3F0169-7609-4167-8C4A-EAB652F82185}" type="datetimeFigureOut">
              <a:rPr lang="de-CH" smtClean="0"/>
              <a:t>27.12.2021</a:t>
            </a:fld>
            <a:endParaRPr lang="de-CH"/>
          </a:p>
        </p:txBody>
      </p:sp>
      <p:sp>
        <p:nvSpPr>
          <p:cNvPr id="6" name="Fußzeilenplatzhalter 5">
            <a:extLst>
              <a:ext uri="{FF2B5EF4-FFF2-40B4-BE49-F238E27FC236}">
                <a16:creationId xmlns:a16="http://schemas.microsoft.com/office/drawing/2014/main" id="{A2094035-A077-4B5B-80B2-3A241027B882}"/>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09424E21-5E73-44C3-9F8B-EDBB7C2E3F9F}"/>
              </a:ext>
            </a:extLst>
          </p:cNvPr>
          <p:cNvSpPr>
            <a:spLocks noGrp="1"/>
          </p:cNvSpPr>
          <p:nvPr>
            <p:ph type="sldNum" sz="quarter" idx="12"/>
          </p:nvPr>
        </p:nvSpPr>
        <p:spPr/>
        <p:txBody>
          <a:bodyPr/>
          <a:lstStyle/>
          <a:p>
            <a:fld id="{2092AA05-C37A-47E2-867A-F973E98DC471}" type="slidenum">
              <a:rPr lang="de-CH" smtClean="0"/>
              <a:t>‹Nr.›</a:t>
            </a:fld>
            <a:endParaRPr lang="de-CH"/>
          </a:p>
        </p:txBody>
      </p:sp>
    </p:spTree>
    <p:extLst>
      <p:ext uri="{BB962C8B-B14F-4D97-AF65-F5344CB8AC3E}">
        <p14:creationId xmlns:p14="http://schemas.microsoft.com/office/powerpoint/2010/main" val="55275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3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405ABDC-B314-4372-8E1D-7DB4A046AB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EBDEC1A6-6EAF-44EE-8391-F5FF0DD3E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597D2449-70EC-4533-BD20-391803E436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3F0169-7609-4167-8C4A-EAB652F82185}" type="datetimeFigureOut">
              <a:rPr lang="de-CH" smtClean="0"/>
              <a:t>27.12.2021</a:t>
            </a:fld>
            <a:endParaRPr lang="de-CH"/>
          </a:p>
        </p:txBody>
      </p:sp>
      <p:sp>
        <p:nvSpPr>
          <p:cNvPr id="5" name="Fußzeilenplatzhalter 4">
            <a:extLst>
              <a:ext uri="{FF2B5EF4-FFF2-40B4-BE49-F238E27FC236}">
                <a16:creationId xmlns:a16="http://schemas.microsoft.com/office/drawing/2014/main" id="{45161E6A-0385-46F5-BC8A-531513AF43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217A6CA2-277B-4AF1-BB4E-FDE89DD9D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92AA05-C37A-47E2-867A-F973E98DC471}" type="slidenum">
              <a:rPr lang="de-CH" smtClean="0"/>
              <a:t>‹Nr.›</a:t>
            </a:fld>
            <a:endParaRPr lang="de-CH"/>
          </a:p>
        </p:txBody>
      </p:sp>
    </p:spTree>
    <p:extLst>
      <p:ext uri="{BB962C8B-B14F-4D97-AF65-F5344CB8AC3E}">
        <p14:creationId xmlns:p14="http://schemas.microsoft.com/office/powerpoint/2010/main" val="204727487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lava-dome.de/magazin/magazin.php?menuid=3&amp;topmenu=3" TargetMode="External"/><Relationship Id="rId2" Type="http://schemas.openxmlformats.org/officeDocument/2006/relationships/hyperlink" Target="http://www.lava/"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782" y="-1386168"/>
            <a:ext cx="2424873" cy="3611191"/>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71000" y="-338582"/>
            <a:ext cx="1635955" cy="1635955"/>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7985" y="-6588"/>
            <a:ext cx="4059393" cy="2548110"/>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262924" y="1465780"/>
            <a:ext cx="1185708" cy="118570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9557" y="5198743"/>
            <a:ext cx="2444907" cy="2366116"/>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769787" y="5439893"/>
            <a:ext cx="928467" cy="92846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2" name="Freeform: Shape 21">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401311" y="734311"/>
            <a:ext cx="5389379" cy="538937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00283" y="33283"/>
            <a:ext cx="6791435" cy="6791435"/>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 name="Untertitel 2">
            <a:extLst>
              <a:ext uri="{FF2B5EF4-FFF2-40B4-BE49-F238E27FC236}">
                <a16:creationId xmlns:a16="http://schemas.microsoft.com/office/drawing/2014/main" id="{FAF1345A-E328-49A6-AA7A-8422FA7E6B63}"/>
              </a:ext>
            </a:extLst>
          </p:cNvPr>
          <p:cNvSpPr>
            <a:spLocks noGrp="1"/>
          </p:cNvSpPr>
          <p:nvPr>
            <p:ph type="subTitle" idx="1"/>
          </p:nvPr>
        </p:nvSpPr>
        <p:spPr>
          <a:xfrm>
            <a:off x="4663785" y="5249222"/>
            <a:ext cx="3312734" cy="1141851"/>
          </a:xfrm>
          <a:noFill/>
        </p:spPr>
        <p:txBody>
          <a:bodyPr>
            <a:normAutofit/>
          </a:bodyPr>
          <a:lstStyle/>
          <a:p>
            <a:r>
              <a:rPr lang="de-CH" sz="1400" dirty="0">
                <a:solidFill>
                  <a:srgbClr val="080808"/>
                </a:solidFill>
              </a:rPr>
              <a:t>von Walter Käppeli</a:t>
            </a:r>
          </a:p>
        </p:txBody>
      </p:sp>
      <p:sp>
        <p:nvSpPr>
          <p:cNvPr id="2" name="Titel 1">
            <a:extLst>
              <a:ext uri="{FF2B5EF4-FFF2-40B4-BE49-F238E27FC236}">
                <a16:creationId xmlns:a16="http://schemas.microsoft.com/office/drawing/2014/main" id="{678B8889-8E12-457B-A62B-81E3D3F8CB3E}"/>
              </a:ext>
            </a:extLst>
          </p:cNvPr>
          <p:cNvSpPr>
            <a:spLocks noGrp="1"/>
          </p:cNvSpPr>
          <p:nvPr>
            <p:ph type="ctrTitle"/>
          </p:nvPr>
        </p:nvSpPr>
        <p:spPr>
          <a:xfrm>
            <a:off x="3185041" y="2592595"/>
            <a:ext cx="5782716" cy="2150719"/>
          </a:xfrm>
          <a:noFill/>
        </p:spPr>
        <p:txBody>
          <a:bodyPr anchor="ctr">
            <a:normAutofit fontScale="90000"/>
          </a:bodyPr>
          <a:lstStyle/>
          <a:p>
            <a:br>
              <a:rPr lang="de-CH" sz="3100" dirty="0">
                <a:solidFill>
                  <a:schemeClr val="accent5">
                    <a:lumMod val="75000"/>
                  </a:schemeClr>
                </a:solidFill>
              </a:rPr>
            </a:br>
            <a:r>
              <a:rPr lang="de-CH" sz="3100" dirty="0">
                <a:solidFill>
                  <a:schemeClr val="accent5">
                    <a:lumMod val="75000"/>
                  </a:schemeClr>
                </a:solidFill>
              </a:rPr>
              <a:t>Rhein-Schifffahrt</a:t>
            </a:r>
            <a:br>
              <a:rPr lang="de-CH" sz="3100" dirty="0">
                <a:solidFill>
                  <a:schemeClr val="accent5">
                    <a:lumMod val="75000"/>
                  </a:schemeClr>
                </a:solidFill>
              </a:rPr>
            </a:br>
            <a:r>
              <a:rPr lang="de-CH" sz="3100" dirty="0">
                <a:solidFill>
                  <a:schemeClr val="accent5">
                    <a:lumMod val="75000"/>
                  </a:schemeClr>
                </a:solidFill>
              </a:rPr>
              <a:t> Basel – Amsterdam -Basel </a:t>
            </a:r>
            <a:br>
              <a:rPr lang="de-CH" sz="3600" dirty="0">
                <a:solidFill>
                  <a:schemeClr val="accent5">
                    <a:lumMod val="75000"/>
                  </a:schemeClr>
                </a:solidFill>
              </a:rPr>
            </a:br>
            <a:r>
              <a:rPr lang="de-CH" sz="2200" dirty="0">
                <a:solidFill>
                  <a:schemeClr val="accent5">
                    <a:lumMod val="75000"/>
                  </a:schemeClr>
                </a:solidFill>
              </a:rPr>
              <a:t>20. 11. – 27. 11. 2021</a:t>
            </a:r>
            <a:br>
              <a:rPr lang="de-CH" sz="2200" dirty="0">
                <a:solidFill>
                  <a:schemeClr val="accent5">
                    <a:lumMod val="75000"/>
                  </a:schemeClr>
                </a:solidFill>
              </a:rPr>
            </a:br>
            <a:br>
              <a:rPr lang="de-CH" sz="3100" dirty="0">
                <a:solidFill>
                  <a:schemeClr val="accent5">
                    <a:lumMod val="75000"/>
                  </a:schemeClr>
                </a:solidFill>
              </a:rPr>
            </a:br>
            <a:r>
              <a:rPr lang="de-CH" sz="2700" dirty="0">
                <a:solidFill>
                  <a:schemeClr val="accent5">
                    <a:lumMod val="75000"/>
                  </a:schemeClr>
                </a:solidFill>
              </a:rPr>
              <a:t>Teil 1</a:t>
            </a:r>
            <a:br>
              <a:rPr lang="de-CH" sz="3600" dirty="0">
                <a:solidFill>
                  <a:srgbClr val="080808"/>
                </a:solidFill>
              </a:rPr>
            </a:br>
            <a:endParaRPr lang="de-CH" sz="3600" dirty="0">
              <a:solidFill>
                <a:srgbClr val="080808"/>
              </a:solidFill>
            </a:endParaRPr>
          </a:p>
        </p:txBody>
      </p:sp>
      <p:sp>
        <p:nvSpPr>
          <p:cNvPr id="26" name="Freeform: Shape 25">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9823" y="5457591"/>
            <a:ext cx="2231794" cy="2568811"/>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Rectangle 27">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720059" y="5243545"/>
            <a:ext cx="959985" cy="95998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7654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fik 5" descr="Ein Bild, das Text, Gebäude, draußen, Straße enthält.&#10;&#10;Automatisch generierte Beschreibung">
            <a:extLst>
              <a:ext uri="{FF2B5EF4-FFF2-40B4-BE49-F238E27FC236}">
                <a16:creationId xmlns:a16="http://schemas.microsoft.com/office/drawing/2014/main" id="{739179A8-83E5-47E6-A41E-52CF85FFBD44}"/>
              </a:ext>
            </a:extLst>
          </p:cNvPr>
          <p:cNvPicPr>
            <a:picLocks noChangeAspect="1"/>
          </p:cNvPicPr>
          <p:nvPr/>
        </p:nvPicPr>
        <p:blipFill rotWithShape="1">
          <a:blip r:embed="rId2">
            <a:extLst>
              <a:ext uri="{28A0092B-C50C-407E-A947-70E740481C1C}">
                <a14:useLocalDpi xmlns:a14="http://schemas.microsoft.com/office/drawing/2010/main" val="0"/>
              </a:ext>
            </a:extLst>
          </a:blip>
          <a:srcRect t="14416" b="1209"/>
          <a:stretch/>
        </p:blipFill>
        <p:spPr>
          <a:xfrm>
            <a:off x="20" y="10"/>
            <a:ext cx="6095980" cy="6857990"/>
          </a:xfrm>
          <a:prstGeom prst="rect">
            <a:avLst/>
          </a:prstGeom>
        </p:spPr>
      </p:pic>
      <p:pic>
        <p:nvPicPr>
          <p:cNvPr id="4" name="Grafik 3" descr="Ein Bild, das draußen, Himmel, Straße, alt enthält.&#10;&#10;Automatisch generierte Beschreibung">
            <a:extLst>
              <a:ext uri="{FF2B5EF4-FFF2-40B4-BE49-F238E27FC236}">
                <a16:creationId xmlns:a16="http://schemas.microsoft.com/office/drawing/2014/main" id="{8532722C-203C-45BE-9B1B-52F99095B952}"/>
              </a:ext>
            </a:extLst>
          </p:cNvPr>
          <p:cNvPicPr>
            <a:picLocks noChangeAspect="1"/>
          </p:cNvPicPr>
          <p:nvPr/>
        </p:nvPicPr>
        <p:blipFill rotWithShape="1">
          <a:blip r:embed="rId3">
            <a:extLst>
              <a:ext uri="{28A0092B-C50C-407E-A947-70E740481C1C}">
                <a14:useLocalDpi xmlns:a14="http://schemas.microsoft.com/office/drawing/2010/main" val="0"/>
              </a:ext>
            </a:extLst>
          </a:blip>
          <a:srcRect l="21917" r="11416"/>
          <a:stretch/>
        </p:blipFill>
        <p:spPr>
          <a:xfrm>
            <a:off x="6096000" y="10"/>
            <a:ext cx="6096000" cy="6857990"/>
          </a:xfrm>
          <a:prstGeom prst="rect">
            <a:avLst/>
          </a:prstGeom>
        </p:spPr>
      </p:pic>
      <p:sp>
        <p:nvSpPr>
          <p:cNvPr id="13" name="Rectangle 12">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feld 1">
            <a:extLst>
              <a:ext uri="{FF2B5EF4-FFF2-40B4-BE49-F238E27FC236}">
                <a16:creationId xmlns:a16="http://schemas.microsoft.com/office/drawing/2014/main" id="{590FA450-8290-4AC1-AE71-A3CEC030F7EB}"/>
              </a:ext>
            </a:extLst>
          </p:cNvPr>
          <p:cNvSpPr txBox="1"/>
          <p:nvPr/>
        </p:nvSpPr>
        <p:spPr>
          <a:xfrm>
            <a:off x="4286858" y="2761554"/>
            <a:ext cx="3618284" cy="1345720"/>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2800" kern="1200">
                <a:solidFill>
                  <a:srgbClr val="080808"/>
                </a:solidFill>
                <a:latin typeface="+mj-lt"/>
                <a:ea typeface="+mj-ea"/>
                <a:cs typeface="+mj-cs"/>
              </a:rPr>
              <a:t>2. Tag :  Strassburg</a:t>
            </a:r>
          </a:p>
        </p:txBody>
      </p:sp>
      <p:sp>
        <p:nvSpPr>
          <p:cNvPr id="15" name="Frame 14">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0538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9D51908-78F0-4781-B985-2146DDD2054E}"/>
              </a:ext>
            </a:extLst>
          </p:cNvPr>
          <p:cNvSpPr txBox="1"/>
          <p:nvPr/>
        </p:nvSpPr>
        <p:spPr>
          <a:xfrm>
            <a:off x="520064" y="677050"/>
            <a:ext cx="11407139" cy="1477328"/>
          </a:xfrm>
          <a:prstGeom prst="rect">
            <a:avLst/>
          </a:prstGeom>
          <a:noFill/>
        </p:spPr>
        <p:txBody>
          <a:bodyPr wrap="square">
            <a:spAutoFit/>
          </a:bodyPr>
          <a:lstStyle/>
          <a:p>
            <a:r>
              <a:rPr lang="de-CH" dirty="0">
                <a:solidFill>
                  <a:schemeClr val="bg1"/>
                </a:solidFill>
              </a:rPr>
              <a:t>Straßburg wird von dem Fluss Ill durchquert. Die Stadt besteht aus mehreren Inseln. Die bekannteste ist die </a:t>
            </a:r>
            <a:r>
              <a:rPr lang="de-CH" b="1" dirty="0">
                <a:solidFill>
                  <a:schemeClr val="bg1"/>
                </a:solidFill>
              </a:rPr>
              <a:t>Grande Île </a:t>
            </a:r>
            <a:r>
              <a:rPr lang="de-CH" dirty="0">
                <a:solidFill>
                  <a:schemeClr val="bg1"/>
                </a:solidFill>
              </a:rPr>
              <a:t>die seit 1988 zum UNESCO-Weltkulturerbe gehört. Sie ist das historische Zentrum der Stadt mit dem weltberühmten Straßburger Münster, Wahrzeichen der Stadt und die älteste gotische Kathedrale der Welt, sowie vielen Palästen aus dem 18. Jh.</a:t>
            </a:r>
          </a:p>
          <a:p>
            <a:r>
              <a:rPr lang="de-CH" dirty="0">
                <a:solidFill>
                  <a:schemeClr val="bg1"/>
                </a:solidFill>
              </a:rPr>
              <a:t> </a:t>
            </a:r>
          </a:p>
        </p:txBody>
      </p:sp>
      <p:sp>
        <p:nvSpPr>
          <p:cNvPr id="12" name="Textfeld 11">
            <a:extLst>
              <a:ext uri="{FF2B5EF4-FFF2-40B4-BE49-F238E27FC236}">
                <a16:creationId xmlns:a16="http://schemas.microsoft.com/office/drawing/2014/main" id="{A7C82ECE-0DBE-40C8-A5BA-83929D747D7C}"/>
              </a:ext>
            </a:extLst>
          </p:cNvPr>
          <p:cNvSpPr txBox="1"/>
          <p:nvPr/>
        </p:nvSpPr>
        <p:spPr>
          <a:xfrm>
            <a:off x="520064" y="2515763"/>
            <a:ext cx="11487150" cy="1477328"/>
          </a:xfrm>
          <a:prstGeom prst="rect">
            <a:avLst/>
          </a:prstGeom>
          <a:noFill/>
        </p:spPr>
        <p:txBody>
          <a:bodyPr wrap="square">
            <a:spAutoFit/>
          </a:bodyPr>
          <a:lstStyle/>
          <a:p>
            <a:r>
              <a:rPr lang="de-CH" dirty="0">
                <a:solidFill>
                  <a:schemeClr val="bg1"/>
                </a:solidFill>
              </a:rPr>
              <a:t>Die «</a:t>
            </a:r>
            <a:r>
              <a:rPr lang="de-CH" b="1" dirty="0">
                <a:solidFill>
                  <a:schemeClr val="bg1"/>
                </a:solidFill>
              </a:rPr>
              <a:t>Petite France</a:t>
            </a:r>
            <a:r>
              <a:rPr lang="de-CH" dirty="0">
                <a:solidFill>
                  <a:schemeClr val="bg1"/>
                </a:solidFill>
              </a:rPr>
              <a:t>» ist Straßburgs malerischster und bestbesuchter Ort. Früher lebten und arbeiteten dort Gerber, Fischer und Müller, weil das Wasser in der Nähe war.</a:t>
            </a:r>
          </a:p>
          <a:p>
            <a:endParaRPr lang="de-CH" dirty="0"/>
          </a:p>
          <a:p>
            <a:r>
              <a:rPr lang="de-CH" dirty="0">
                <a:solidFill>
                  <a:schemeClr val="bg1"/>
                </a:solidFill>
              </a:rPr>
              <a:t>Heute kann man hier zahlreiche, sehr gut erhaltene Fachwerkhäuser bewundern und in den kleinen Kopfsteinpflastergassen am Wasserrand entlang spazieren gehen.</a:t>
            </a:r>
          </a:p>
        </p:txBody>
      </p:sp>
      <p:sp>
        <p:nvSpPr>
          <p:cNvPr id="14" name="Textfeld 13">
            <a:extLst>
              <a:ext uri="{FF2B5EF4-FFF2-40B4-BE49-F238E27FC236}">
                <a16:creationId xmlns:a16="http://schemas.microsoft.com/office/drawing/2014/main" id="{1B224A90-D706-4955-BB80-D450ED7888C8}"/>
              </a:ext>
            </a:extLst>
          </p:cNvPr>
          <p:cNvSpPr txBox="1"/>
          <p:nvPr/>
        </p:nvSpPr>
        <p:spPr>
          <a:xfrm>
            <a:off x="1791652" y="4583430"/>
            <a:ext cx="6918007" cy="1754326"/>
          </a:xfrm>
          <a:prstGeom prst="rect">
            <a:avLst/>
          </a:prstGeom>
          <a:noFill/>
        </p:spPr>
        <p:txBody>
          <a:bodyPr wrap="square">
            <a:spAutoFit/>
          </a:bodyPr>
          <a:lstStyle/>
          <a:p>
            <a:r>
              <a:rPr lang="de-CH" dirty="0">
                <a:solidFill>
                  <a:schemeClr val="bg1"/>
                </a:solidFill>
              </a:rPr>
              <a:t>Strassburg ist aber ebenfalls bekannt wegen  den Institutionen, die Straßburg zur </a:t>
            </a:r>
            <a:r>
              <a:rPr lang="de-CH" b="1" dirty="0">
                <a:solidFill>
                  <a:schemeClr val="bg1"/>
                </a:solidFill>
                <a:effectLst>
                  <a:outerShdw blurRad="38100" dist="38100" dir="2700000" algn="tl">
                    <a:srgbClr val="000000">
                      <a:alpha val="43137"/>
                    </a:srgbClr>
                  </a:outerShdw>
                </a:effectLst>
              </a:rPr>
              <a:t>Hauptstadt Europas </a:t>
            </a:r>
            <a:r>
              <a:rPr lang="de-CH" dirty="0">
                <a:solidFill>
                  <a:schemeClr val="bg1"/>
                </a:solidFill>
              </a:rPr>
              <a:t>machen:</a:t>
            </a:r>
          </a:p>
          <a:p>
            <a:endParaRPr lang="de-CH" dirty="0"/>
          </a:p>
          <a:p>
            <a:r>
              <a:rPr lang="de-CH" dirty="0">
                <a:solidFill>
                  <a:schemeClr val="bg1"/>
                </a:solidFill>
              </a:rPr>
              <a:t>Das Europäische Parlament</a:t>
            </a:r>
          </a:p>
          <a:p>
            <a:r>
              <a:rPr lang="de-CH" dirty="0">
                <a:solidFill>
                  <a:schemeClr val="bg1"/>
                </a:solidFill>
              </a:rPr>
              <a:t>Der</a:t>
            </a:r>
            <a:r>
              <a:rPr lang="de-CH" dirty="0"/>
              <a:t> </a:t>
            </a:r>
            <a:r>
              <a:rPr lang="de-CH" dirty="0">
                <a:solidFill>
                  <a:schemeClr val="bg1"/>
                </a:solidFill>
              </a:rPr>
              <a:t>Europarat</a:t>
            </a:r>
          </a:p>
          <a:p>
            <a:r>
              <a:rPr lang="de-CH" dirty="0">
                <a:solidFill>
                  <a:schemeClr val="bg1"/>
                </a:solidFill>
              </a:rPr>
              <a:t>Der Europäische Gerichtshof für Menschenrechte</a:t>
            </a:r>
          </a:p>
        </p:txBody>
      </p:sp>
    </p:spTree>
    <p:extLst>
      <p:ext uri="{BB962C8B-B14F-4D97-AF65-F5344CB8AC3E}">
        <p14:creationId xmlns:p14="http://schemas.microsoft.com/office/powerpoint/2010/main" val="1020736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BD01454-8E1B-48C1-A494-3EE68F8C4FC0}"/>
              </a:ext>
            </a:extLst>
          </p:cNvPr>
          <p:cNvPicPr>
            <a:picLocks noChangeAspect="1"/>
          </p:cNvPicPr>
          <p:nvPr/>
        </p:nvPicPr>
        <p:blipFill>
          <a:blip r:embed="rId2"/>
          <a:stretch>
            <a:fillRect/>
          </a:stretch>
        </p:blipFill>
        <p:spPr>
          <a:xfrm>
            <a:off x="390523" y="109720"/>
            <a:ext cx="11410953" cy="6638560"/>
          </a:xfrm>
          <a:prstGeom prst="rect">
            <a:avLst/>
          </a:prstGeom>
        </p:spPr>
      </p:pic>
    </p:spTree>
    <p:extLst>
      <p:ext uri="{BB962C8B-B14F-4D97-AF65-F5344CB8AC3E}">
        <p14:creationId xmlns:p14="http://schemas.microsoft.com/office/powerpoint/2010/main" val="24998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Himmel, draußen enthält.&#10;&#10;Automatisch generierte Beschreibung">
            <a:extLst>
              <a:ext uri="{FF2B5EF4-FFF2-40B4-BE49-F238E27FC236}">
                <a16:creationId xmlns:a16="http://schemas.microsoft.com/office/drawing/2014/main" id="{5380327F-DA2D-4FC3-A112-1CEB5AADF1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982" y="138619"/>
            <a:ext cx="8774349" cy="6580762"/>
          </a:xfrm>
          <a:prstGeom prst="rect">
            <a:avLst/>
          </a:prstGeom>
        </p:spPr>
      </p:pic>
    </p:spTree>
    <p:extLst>
      <p:ext uri="{BB962C8B-B14F-4D97-AF65-F5344CB8AC3E}">
        <p14:creationId xmlns:p14="http://schemas.microsoft.com/office/powerpoint/2010/main" val="982834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Gebäude, draußen enthält.&#10;&#10;Automatisch generierte Beschreibung">
            <a:extLst>
              <a:ext uri="{FF2B5EF4-FFF2-40B4-BE49-F238E27FC236}">
                <a16:creationId xmlns:a16="http://schemas.microsoft.com/office/drawing/2014/main" id="{227217C5-5306-480E-AA64-FFC121456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40" y="11430"/>
            <a:ext cx="9128760" cy="6846570"/>
          </a:xfrm>
          <a:prstGeom prst="rect">
            <a:avLst/>
          </a:prstGeom>
        </p:spPr>
      </p:pic>
    </p:spTree>
    <p:extLst>
      <p:ext uri="{BB962C8B-B14F-4D97-AF65-F5344CB8AC3E}">
        <p14:creationId xmlns:p14="http://schemas.microsoft.com/office/powerpoint/2010/main" val="41942283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fik 2">
            <a:extLst>
              <a:ext uri="{FF2B5EF4-FFF2-40B4-BE49-F238E27FC236}">
                <a16:creationId xmlns:a16="http://schemas.microsoft.com/office/drawing/2014/main" id="{F04F6FC8-1690-44F4-AD3B-F5481F64BA9B}"/>
              </a:ext>
            </a:extLst>
          </p:cNvPr>
          <p:cNvPicPr>
            <a:picLocks noChangeAspect="1"/>
          </p:cNvPicPr>
          <p:nvPr/>
        </p:nvPicPr>
        <p:blipFill rotWithShape="1">
          <a:blip r:embed="rId2">
            <a:extLst>
              <a:ext uri="{28A0092B-C50C-407E-A947-70E740481C1C}">
                <a14:useLocalDpi xmlns:a14="http://schemas.microsoft.com/office/drawing/2010/main" val="0"/>
              </a:ext>
            </a:extLst>
          </a:blip>
          <a:srcRect t="540" r="1" b="7682"/>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08427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draußen, Himmel, Gebäude, Wasser enthält.&#10;&#10;Automatisch generierte Beschreibung">
            <a:extLst>
              <a:ext uri="{FF2B5EF4-FFF2-40B4-BE49-F238E27FC236}">
                <a16:creationId xmlns:a16="http://schemas.microsoft.com/office/drawing/2014/main" id="{EBF8DB69-B067-47F2-8E7D-0E955F28C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279" y="60960"/>
            <a:ext cx="8961118" cy="6720839"/>
          </a:xfrm>
          <a:prstGeom prst="rect">
            <a:avLst/>
          </a:prstGeom>
        </p:spPr>
      </p:pic>
    </p:spTree>
    <p:extLst>
      <p:ext uri="{BB962C8B-B14F-4D97-AF65-F5344CB8AC3E}">
        <p14:creationId xmlns:p14="http://schemas.microsoft.com/office/powerpoint/2010/main" val="3070153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Apartmentgebäude enthält.&#10;&#10;Automatisch generierte Beschreibung">
            <a:extLst>
              <a:ext uri="{FF2B5EF4-FFF2-40B4-BE49-F238E27FC236}">
                <a16:creationId xmlns:a16="http://schemas.microsoft.com/office/drawing/2014/main" id="{F19F0434-D557-4BE7-94F6-63852AB61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28838305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Wasser, Himmel, Gebäude enthält.&#10;&#10;Automatisch generierte Beschreibung">
            <a:extLst>
              <a:ext uri="{FF2B5EF4-FFF2-40B4-BE49-F238E27FC236}">
                <a16:creationId xmlns:a16="http://schemas.microsoft.com/office/drawing/2014/main" id="{A8ECFE79-5151-4A29-ACD2-A95BCC53B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077" y="223736"/>
            <a:ext cx="8443607" cy="6332706"/>
          </a:xfrm>
          <a:prstGeom prst="rect">
            <a:avLst/>
          </a:prstGeom>
        </p:spPr>
      </p:pic>
    </p:spTree>
    <p:extLst>
      <p:ext uri="{BB962C8B-B14F-4D97-AF65-F5344CB8AC3E}">
        <p14:creationId xmlns:p14="http://schemas.microsoft.com/office/powerpoint/2010/main" val="3331288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Himmel, Gebäude, draußen, Personen enthält.&#10;&#10;Automatisch generierte Beschreibung">
            <a:extLst>
              <a:ext uri="{FF2B5EF4-FFF2-40B4-BE49-F238E27FC236}">
                <a16:creationId xmlns:a16="http://schemas.microsoft.com/office/drawing/2014/main" id="{65959CE5-4CC6-4D1A-BA31-6636E9134DE3}"/>
              </a:ext>
            </a:extLst>
          </p:cNvPr>
          <p:cNvPicPr>
            <a:picLocks noChangeAspect="1"/>
          </p:cNvPicPr>
          <p:nvPr/>
        </p:nvPicPr>
        <p:blipFill rotWithShape="1">
          <a:blip r:embed="rId2">
            <a:extLst>
              <a:ext uri="{28A0092B-C50C-407E-A947-70E740481C1C}">
                <a14:useLocalDpi xmlns:a14="http://schemas.microsoft.com/office/drawing/2010/main" val="0"/>
              </a:ext>
            </a:extLst>
          </a:blip>
          <a:srcRect t="8502" r="1" b="1"/>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Text, Gebäude, Himmel, draußen enthält.&#10;&#10;Automatisch generierte Beschreibung">
            <a:extLst>
              <a:ext uri="{FF2B5EF4-FFF2-40B4-BE49-F238E27FC236}">
                <a16:creationId xmlns:a16="http://schemas.microsoft.com/office/drawing/2014/main" id="{4CC7D57A-A8F8-4BE9-B094-FF0EA5A2F2B0}"/>
              </a:ext>
            </a:extLst>
          </p:cNvPr>
          <p:cNvPicPr>
            <a:picLocks noChangeAspect="1"/>
          </p:cNvPicPr>
          <p:nvPr/>
        </p:nvPicPr>
        <p:blipFill rotWithShape="1">
          <a:blip r:embed="rId3">
            <a:extLst>
              <a:ext uri="{28A0092B-C50C-407E-A947-70E740481C1C}">
                <a14:useLocalDpi xmlns:a14="http://schemas.microsoft.com/office/drawing/2010/main" val="0"/>
              </a:ext>
            </a:extLst>
          </a:blip>
          <a:srcRect t="18549" r="-2" b="-2"/>
          <a:stretch/>
        </p:blipFill>
        <p:spPr>
          <a:xfrm>
            <a:off x="641180" y="643467"/>
            <a:ext cx="5129784" cy="5571066"/>
          </a:xfrm>
          <a:prstGeom prst="rect">
            <a:avLst/>
          </a:prstGeom>
        </p:spPr>
      </p:pic>
    </p:spTree>
    <p:extLst>
      <p:ext uri="{BB962C8B-B14F-4D97-AF65-F5344CB8AC3E}">
        <p14:creationId xmlns:p14="http://schemas.microsoft.com/office/powerpoint/2010/main" val="2721653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Karte enthält.&#10;&#10;Automatisch generierte Beschreibung">
            <a:extLst>
              <a:ext uri="{FF2B5EF4-FFF2-40B4-BE49-F238E27FC236}">
                <a16:creationId xmlns:a16="http://schemas.microsoft.com/office/drawing/2014/main" id="{33A33A65-B4A9-41DC-824B-487B83DB49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589768" y="1016338"/>
            <a:ext cx="6433764" cy="4825323"/>
          </a:xfrm>
          <a:prstGeom prst="rect">
            <a:avLst/>
          </a:prstGeom>
        </p:spPr>
      </p:pic>
      <p:sp>
        <p:nvSpPr>
          <p:cNvPr id="6" name="Textfeld 5">
            <a:extLst>
              <a:ext uri="{FF2B5EF4-FFF2-40B4-BE49-F238E27FC236}">
                <a16:creationId xmlns:a16="http://schemas.microsoft.com/office/drawing/2014/main" id="{746F6D84-F657-40B6-8F2B-807201874809}"/>
              </a:ext>
            </a:extLst>
          </p:cNvPr>
          <p:cNvSpPr txBox="1"/>
          <p:nvPr/>
        </p:nvSpPr>
        <p:spPr>
          <a:xfrm>
            <a:off x="594360" y="1935480"/>
            <a:ext cx="4053840" cy="646331"/>
          </a:xfrm>
          <a:prstGeom prst="rect">
            <a:avLst/>
          </a:prstGeom>
          <a:noFill/>
        </p:spPr>
        <p:txBody>
          <a:bodyPr wrap="square" rtlCol="0">
            <a:spAutoFit/>
          </a:bodyPr>
          <a:lstStyle/>
          <a:p>
            <a:r>
              <a:rPr lang="de-CH" dirty="0"/>
              <a:t>Vor uns lieben rund 900 km bis Amsterdam</a:t>
            </a:r>
          </a:p>
        </p:txBody>
      </p:sp>
      <p:sp>
        <p:nvSpPr>
          <p:cNvPr id="7" name="Textfeld 6">
            <a:extLst>
              <a:ext uri="{FF2B5EF4-FFF2-40B4-BE49-F238E27FC236}">
                <a16:creationId xmlns:a16="http://schemas.microsoft.com/office/drawing/2014/main" id="{611D6C49-3450-4042-AA6D-7F413199AB5B}"/>
              </a:ext>
            </a:extLst>
          </p:cNvPr>
          <p:cNvSpPr txBox="1"/>
          <p:nvPr/>
        </p:nvSpPr>
        <p:spPr>
          <a:xfrm>
            <a:off x="175260" y="3345180"/>
            <a:ext cx="5425440" cy="830997"/>
          </a:xfrm>
          <a:prstGeom prst="rect">
            <a:avLst/>
          </a:prstGeom>
          <a:noFill/>
        </p:spPr>
        <p:txBody>
          <a:bodyPr wrap="square" rtlCol="0">
            <a:spAutoFit/>
          </a:bodyPr>
          <a:lstStyle/>
          <a:p>
            <a:r>
              <a:rPr lang="de-CH" sz="2400" dirty="0">
                <a:solidFill>
                  <a:schemeClr val="bg1"/>
                </a:solidFill>
              </a:rPr>
              <a:t>Rund 900 km von Basel bis Amsterdam</a:t>
            </a:r>
          </a:p>
          <a:p>
            <a:r>
              <a:rPr lang="de-CH" sz="2400" dirty="0">
                <a:solidFill>
                  <a:schemeClr val="bg1"/>
                </a:solidFill>
              </a:rPr>
              <a:t> liegen vor uns…</a:t>
            </a:r>
          </a:p>
        </p:txBody>
      </p:sp>
    </p:spTree>
    <p:extLst>
      <p:ext uri="{BB962C8B-B14F-4D97-AF65-F5344CB8AC3E}">
        <p14:creationId xmlns:p14="http://schemas.microsoft.com/office/powerpoint/2010/main" val="43951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draußen, alt, Stein enthält.&#10;&#10;Automatisch generierte Beschreibung">
            <a:extLst>
              <a:ext uri="{FF2B5EF4-FFF2-40B4-BE49-F238E27FC236}">
                <a16:creationId xmlns:a16="http://schemas.microsoft.com/office/drawing/2014/main" id="{80C6E5FF-ACDF-43A5-989F-9789F13F3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0271" y="18375"/>
            <a:ext cx="5129719" cy="6839625"/>
          </a:xfrm>
          <a:prstGeom prst="rect">
            <a:avLst/>
          </a:prstGeom>
        </p:spPr>
      </p:pic>
    </p:spTree>
    <p:extLst>
      <p:ext uri="{BB962C8B-B14F-4D97-AF65-F5344CB8AC3E}">
        <p14:creationId xmlns:p14="http://schemas.microsoft.com/office/powerpoint/2010/main" val="3751416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Baum, draußen, Himmel, Straße enthält.&#10;&#10;Automatisch generierte Beschreibung">
            <a:extLst>
              <a:ext uri="{FF2B5EF4-FFF2-40B4-BE49-F238E27FC236}">
                <a16:creationId xmlns:a16="http://schemas.microsoft.com/office/drawing/2014/main" id="{CB3ED1BB-ACDF-4032-AC87-9D6B0393E4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95" y="607977"/>
            <a:ext cx="7879404" cy="5909553"/>
          </a:xfrm>
          <a:prstGeom prst="rect">
            <a:avLst/>
          </a:prstGeom>
        </p:spPr>
      </p:pic>
    </p:spTree>
    <p:extLst>
      <p:ext uri="{BB962C8B-B14F-4D97-AF65-F5344CB8AC3E}">
        <p14:creationId xmlns:p14="http://schemas.microsoft.com/office/powerpoint/2010/main" val="1682854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9D1BC300-2405-4F35-BE33-CCE907B53852}"/>
              </a:ext>
            </a:extLst>
          </p:cNvPr>
          <p:cNvSpPr txBox="1"/>
          <p:nvPr/>
        </p:nvSpPr>
        <p:spPr>
          <a:xfrm>
            <a:off x="3083830" y="157264"/>
            <a:ext cx="7033260" cy="1661993"/>
          </a:xfrm>
          <a:prstGeom prst="rect">
            <a:avLst/>
          </a:prstGeom>
          <a:noFill/>
        </p:spPr>
        <p:txBody>
          <a:bodyPr wrap="square" rtlCol="0">
            <a:spAutoFit/>
          </a:bodyPr>
          <a:lstStyle/>
          <a:p>
            <a:r>
              <a:rPr lang="de-CH" sz="2800" dirty="0">
                <a:solidFill>
                  <a:schemeClr val="bg1"/>
                </a:solidFill>
              </a:rPr>
              <a:t>                            3. Tag :  </a:t>
            </a:r>
          </a:p>
          <a:p>
            <a:r>
              <a:rPr lang="de-CH" sz="2400" dirty="0">
                <a:solidFill>
                  <a:schemeClr val="bg1"/>
                </a:solidFill>
              </a:rPr>
              <a:t>        Ausflug von Koblenz in die Eifel</a:t>
            </a:r>
          </a:p>
          <a:p>
            <a:endParaRPr lang="de-CH" sz="2800" dirty="0">
              <a:solidFill>
                <a:schemeClr val="bg1"/>
              </a:solidFill>
            </a:endParaRPr>
          </a:p>
          <a:p>
            <a:r>
              <a:rPr lang="de-CH" dirty="0">
                <a:solidFill>
                  <a:schemeClr val="bg1"/>
                </a:solidFill>
              </a:rPr>
              <a:t> Besichtigung des Vulkanmuseums «Lava-Dome» in Mendig</a:t>
            </a:r>
          </a:p>
        </p:txBody>
      </p:sp>
      <p:pic>
        <p:nvPicPr>
          <p:cNvPr id="4" name="Grafik 3" descr="Ein Bild, das Gebäude, Boden, Personen enthält.&#10;&#10;Automatisch generierte Beschreibung">
            <a:extLst>
              <a:ext uri="{FF2B5EF4-FFF2-40B4-BE49-F238E27FC236}">
                <a16:creationId xmlns:a16="http://schemas.microsoft.com/office/drawing/2014/main" id="{751F4BB8-33CD-47D6-A1AF-388BF65A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703" y="2089013"/>
            <a:ext cx="5912254" cy="4434191"/>
          </a:xfrm>
          <a:prstGeom prst="rect">
            <a:avLst/>
          </a:prstGeom>
        </p:spPr>
      </p:pic>
      <p:pic>
        <p:nvPicPr>
          <p:cNvPr id="6" name="Grafik 5" descr="Ein Bild, das Baumaterial, Stein, draußen, Statue enthält.&#10;&#10;Automatisch generierte Beschreibung">
            <a:extLst>
              <a:ext uri="{FF2B5EF4-FFF2-40B4-BE49-F238E27FC236}">
                <a16:creationId xmlns:a16="http://schemas.microsoft.com/office/drawing/2014/main" id="{27681565-9142-41C6-9B42-1190B7F87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045" y="2089013"/>
            <a:ext cx="5912254" cy="4434191"/>
          </a:xfrm>
          <a:prstGeom prst="rect">
            <a:avLst/>
          </a:prstGeom>
        </p:spPr>
      </p:pic>
    </p:spTree>
    <p:extLst>
      <p:ext uri="{BB962C8B-B14F-4D97-AF65-F5344CB8AC3E}">
        <p14:creationId xmlns:p14="http://schemas.microsoft.com/office/powerpoint/2010/main" val="33711469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063CEDAF-6984-4EA5-A670-BF9BB0EA9538}"/>
              </a:ext>
            </a:extLst>
          </p:cNvPr>
          <p:cNvSpPr txBox="1"/>
          <p:nvPr/>
        </p:nvSpPr>
        <p:spPr>
          <a:xfrm>
            <a:off x="1219200" y="471666"/>
            <a:ext cx="9753600" cy="6186309"/>
          </a:xfrm>
          <a:prstGeom prst="rect">
            <a:avLst/>
          </a:prstGeom>
          <a:noFill/>
        </p:spPr>
        <p:txBody>
          <a:bodyPr wrap="square">
            <a:spAutoFit/>
          </a:bodyPr>
          <a:lstStyle/>
          <a:p>
            <a:r>
              <a:rPr lang="de-CH" dirty="0">
                <a:solidFill>
                  <a:schemeClr val="bg1"/>
                </a:solidFill>
              </a:rPr>
              <a:t>Einzigartig auf der Welt sind die </a:t>
            </a:r>
            <a:r>
              <a:rPr lang="de-CH" b="1" dirty="0">
                <a:solidFill>
                  <a:schemeClr val="bg1"/>
                </a:solidFill>
              </a:rPr>
              <a:t>historischen Lavakeller</a:t>
            </a:r>
            <a:r>
              <a:rPr lang="de-CH" dirty="0">
                <a:solidFill>
                  <a:schemeClr val="bg1"/>
                </a:solidFill>
              </a:rPr>
              <a:t>, durch den Lauf der Zeit </a:t>
            </a:r>
            <a:r>
              <a:rPr lang="de-CH" b="1" dirty="0">
                <a:solidFill>
                  <a:schemeClr val="bg1"/>
                </a:solidFill>
              </a:rPr>
              <a:t>von Menschenhand </a:t>
            </a:r>
            <a:r>
              <a:rPr lang="de-CH" dirty="0">
                <a:solidFill>
                  <a:schemeClr val="bg1"/>
                </a:solidFill>
              </a:rPr>
              <a:t>entstanden !!</a:t>
            </a:r>
          </a:p>
          <a:p>
            <a:r>
              <a:rPr lang="de-CH" dirty="0">
                <a:solidFill>
                  <a:schemeClr val="bg1"/>
                </a:solidFill>
              </a:rPr>
              <a:t> </a:t>
            </a:r>
          </a:p>
          <a:p>
            <a:endParaRPr lang="de-CH" dirty="0">
              <a:solidFill>
                <a:schemeClr val="bg1"/>
              </a:solidFill>
            </a:endParaRPr>
          </a:p>
          <a:p>
            <a:r>
              <a:rPr lang="de-CH" dirty="0">
                <a:solidFill>
                  <a:schemeClr val="bg1"/>
                </a:solidFill>
              </a:rPr>
              <a:t>Auf einer Fläche von nahezu 3 qkm spannt sich unterhalb der Stadt Mendig ein Netz von </a:t>
            </a:r>
            <a:r>
              <a:rPr lang="de-CH" i="1" dirty="0">
                <a:solidFill>
                  <a:schemeClr val="bg1"/>
                </a:solidFill>
              </a:rPr>
              <a:t>unterirdischen Lavakellern. </a:t>
            </a:r>
          </a:p>
          <a:p>
            <a:endParaRPr lang="de-CH" b="1" dirty="0">
              <a:solidFill>
                <a:schemeClr val="bg1"/>
              </a:solidFill>
            </a:endParaRPr>
          </a:p>
          <a:p>
            <a:r>
              <a:rPr lang="de-CH" b="1" dirty="0">
                <a:solidFill>
                  <a:schemeClr val="bg1"/>
                </a:solidFill>
              </a:rPr>
              <a:t>In 32 Metern Tiefe befindet sich die auf der Welt einmalige unterirdische "Landschaft"</a:t>
            </a:r>
            <a:r>
              <a:rPr lang="de-CH" dirty="0">
                <a:solidFill>
                  <a:schemeClr val="bg1"/>
                </a:solidFill>
              </a:rPr>
              <a:t>. Damals, als die Vulkane ausbrachen und das Land mit Glut und Asche bedeckten, floss auch ein Lavastrom in die Richtung Mendigs. Was früher Unglück und Not bedeutete, war </a:t>
            </a:r>
            <a:r>
              <a:rPr lang="de-CH" b="1" dirty="0">
                <a:solidFill>
                  <a:schemeClr val="bg1"/>
                </a:solidFill>
              </a:rPr>
              <a:t>für die Menschen in dieser Gegend ein wichtiger Broterwerb</a:t>
            </a:r>
            <a:r>
              <a:rPr lang="de-CH" dirty="0">
                <a:solidFill>
                  <a:schemeClr val="bg1"/>
                </a:solidFill>
              </a:rPr>
              <a:t>. In einer Vielzahl von Stollen und Schächten machten sich die </a:t>
            </a:r>
            <a:r>
              <a:rPr lang="de-CH" dirty="0" err="1">
                <a:solidFill>
                  <a:schemeClr val="bg1"/>
                </a:solidFill>
              </a:rPr>
              <a:t>Mendiger</a:t>
            </a:r>
            <a:r>
              <a:rPr lang="de-CH" dirty="0">
                <a:solidFill>
                  <a:schemeClr val="bg1"/>
                </a:solidFill>
              </a:rPr>
              <a:t> im Mittelalter daran, den kostbaren schwarzen Basalt unterirdisch </a:t>
            </a:r>
            <a:r>
              <a:rPr lang="de-CH" b="1" dirty="0">
                <a:solidFill>
                  <a:schemeClr val="bg1"/>
                </a:solidFill>
              </a:rPr>
              <a:t>«von Hand» </a:t>
            </a:r>
            <a:r>
              <a:rPr lang="de-CH" dirty="0">
                <a:solidFill>
                  <a:schemeClr val="bg1"/>
                </a:solidFill>
              </a:rPr>
              <a:t>als Basaltlava abzubauen.. So entstanden die Lavakeller.</a:t>
            </a:r>
          </a:p>
          <a:p>
            <a:endParaRPr lang="de-CH" dirty="0">
              <a:solidFill>
                <a:schemeClr val="bg1"/>
              </a:solidFill>
            </a:endParaRPr>
          </a:p>
          <a:p>
            <a:r>
              <a:rPr lang="de-CH" dirty="0">
                <a:solidFill>
                  <a:schemeClr val="bg1"/>
                </a:solidFill>
              </a:rPr>
              <a:t>Mitte des 19 Jh. nutzten viele </a:t>
            </a:r>
            <a:r>
              <a:rPr lang="de-CH" b="1" dirty="0">
                <a:solidFill>
                  <a:schemeClr val="bg1"/>
                </a:solidFill>
              </a:rPr>
              <a:t>Brauereien,</a:t>
            </a:r>
            <a:r>
              <a:rPr lang="de-CH" dirty="0">
                <a:solidFill>
                  <a:schemeClr val="bg1"/>
                </a:solidFill>
              </a:rPr>
              <a:t> 28 Stück, diese Lavakeller mit ihren stets gleichbleibenden Temperatur von 6-9 Grad Celsius um ihr Bier zu lagern. </a:t>
            </a:r>
          </a:p>
          <a:p>
            <a:endParaRPr lang="de-CH" dirty="0">
              <a:solidFill>
                <a:schemeClr val="bg1"/>
              </a:solidFill>
            </a:endParaRPr>
          </a:p>
          <a:p>
            <a:r>
              <a:rPr lang="de-CH" dirty="0">
                <a:solidFill>
                  <a:schemeClr val="bg1"/>
                </a:solidFill>
              </a:rPr>
              <a:t>Siehe auch :</a:t>
            </a:r>
          </a:p>
          <a:p>
            <a:endParaRPr lang="de-CH" dirty="0">
              <a:solidFill>
                <a:schemeClr val="bg1"/>
              </a:solidFill>
            </a:endParaRPr>
          </a:p>
          <a:p>
            <a:r>
              <a:rPr lang="de-CH" dirty="0">
                <a:solidFill>
                  <a:schemeClr val="bg1"/>
                </a:solidFill>
                <a:hlinkClick r:id="rId2"/>
              </a:rPr>
              <a:t>http://www.lava</a:t>
            </a:r>
            <a:r>
              <a:rPr lang="de-CH" dirty="0">
                <a:solidFill>
                  <a:schemeClr val="bg1"/>
                </a:solidFill>
                <a:hlinkClick r:id="rId3"/>
              </a:rPr>
              <a:t>-dome.de/magazin/magazin.php?menuid=3&amp;topmenu=3</a:t>
            </a:r>
            <a:endParaRPr lang="de-CH" dirty="0">
              <a:solidFill>
                <a:schemeClr val="bg1"/>
              </a:solidFill>
            </a:endParaRPr>
          </a:p>
          <a:p>
            <a:endParaRPr lang="de-CH" dirty="0">
              <a:solidFill>
                <a:schemeClr val="bg1"/>
              </a:solidFill>
            </a:endParaRPr>
          </a:p>
          <a:p>
            <a:endParaRPr lang="de-CH" dirty="0">
              <a:solidFill>
                <a:schemeClr val="bg1"/>
              </a:solidFill>
            </a:endParaRPr>
          </a:p>
        </p:txBody>
      </p:sp>
    </p:spTree>
    <p:extLst>
      <p:ext uri="{BB962C8B-B14F-4D97-AF65-F5344CB8AC3E}">
        <p14:creationId xmlns:p14="http://schemas.microsoft.com/office/powerpoint/2010/main" val="2659315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descr="Ein Bild, das Höhle, Stein, Natur enthält.&#10;&#10;Automatisch generierte Beschreibung">
            <a:extLst>
              <a:ext uri="{FF2B5EF4-FFF2-40B4-BE49-F238E27FC236}">
                <a16:creationId xmlns:a16="http://schemas.microsoft.com/office/drawing/2014/main" id="{26B8E288-BDC8-4443-8EA0-0D2F2F4BC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03767" y="1339850"/>
            <a:ext cx="5571066" cy="4178299"/>
          </a:xfrm>
          <a:prstGeom prst="rect">
            <a:avLst/>
          </a:prstGeom>
        </p:spPr>
      </p:pic>
      <p:pic>
        <p:nvPicPr>
          <p:cNvPr id="4" name="Grafik 3" descr="Ein Bild, das Wand, Gebäude, Stein, Megalith enthält.&#10;&#10;Automatisch generierte Beschreibung">
            <a:extLst>
              <a:ext uri="{FF2B5EF4-FFF2-40B4-BE49-F238E27FC236}">
                <a16:creationId xmlns:a16="http://schemas.microsoft.com/office/drawing/2014/main" id="{3F82031E-DFF8-4271-910A-D6DBAB037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189" y="643467"/>
            <a:ext cx="5195019" cy="5571066"/>
          </a:xfrm>
          <a:prstGeom prst="rect">
            <a:avLst/>
          </a:prstGeom>
        </p:spPr>
      </p:pic>
    </p:spTree>
    <p:extLst>
      <p:ext uri="{BB962C8B-B14F-4D97-AF65-F5344CB8AC3E}">
        <p14:creationId xmlns:p14="http://schemas.microsoft.com/office/powerpoint/2010/main" val="351826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D2F17030-56B5-4A98-AB14-4B8B089DB5BD}"/>
              </a:ext>
            </a:extLst>
          </p:cNvPr>
          <p:cNvSpPr txBox="1"/>
          <p:nvPr/>
        </p:nvSpPr>
        <p:spPr>
          <a:xfrm>
            <a:off x="1897380" y="660346"/>
            <a:ext cx="9121140" cy="1015663"/>
          </a:xfrm>
          <a:prstGeom prst="rect">
            <a:avLst/>
          </a:prstGeom>
          <a:noFill/>
        </p:spPr>
        <p:txBody>
          <a:bodyPr wrap="square" rtlCol="0">
            <a:spAutoFit/>
          </a:bodyPr>
          <a:lstStyle/>
          <a:p>
            <a:r>
              <a:rPr lang="de-CH" sz="2000" dirty="0">
                <a:solidFill>
                  <a:schemeClr val="bg1"/>
                </a:solidFill>
              </a:rPr>
              <a:t>Nach dem interessanten Besuch des Lava-Museums  gings in </a:t>
            </a:r>
            <a:r>
              <a:rPr lang="de-CH" sz="2000" b="1" dirty="0">
                <a:solidFill>
                  <a:schemeClr val="bg1"/>
                </a:solidFill>
              </a:rPr>
              <a:t>Königswinter</a:t>
            </a:r>
            <a:r>
              <a:rPr lang="de-CH" sz="2000" dirty="0">
                <a:solidFill>
                  <a:schemeClr val="bg1"/>
                </a:solidFill>
              </a:rPr>
              <a:t> wieder an Bord der MS </a:t>
            </a:r>
            <a:r>
              <a:rPr lang="de-CH" sz="2000" dirty="0" err="1">
                <a:solidFill>
                  <a:schemeClr val="bg1"/>
                </a:solidFill>
              </a:rPr>
              <a:t>Edelweis</a:t>
            </a:r>
            <a:r>
              <a:rPr lang="de-CH" sz="2000" dirty="0">
                <a:solidFill>
                  <a:schemeClr val="bg1"/>
                </a:solidFill>
              </a:rPr>
              <a:t> zur Weiterfahrt nach Amsterdam mit herrlichen Ausblicken in der Abendsonne auf Köln … und beim Einnachten </a:t>
            </a:r>
            <a:r>
              <a:rPr lang="de-CH" sz="2000">
                <a:solidFill>
                  <a:schemeClr val="bg1"/>
                </a:solidFill>
              </a:rPr>
              <a:t>auf Düsseldorf. </a:t>
            </a:r>
            <a:endParaRPr lang="de-CH" sz="2000" dirty="0">
              <a:solidFill>
                <a:schemeClr val="bg1"/>
              </a:solidFill>
            </a:endParaRPr>
          </a:p>
        </p:txBody>
      </p:sp>
      <p:pic>
        <p:nvPicPr>
          <p:cNvPr id="4" name="Grafik 3" descr="Ein Bild, das Wasser, draußen, Himmel, Berg enthält.&#10;&#10;Automatisch generierte Beschreibung">
            <a:extLst>
              <a:ext uri="{FF2B5EF4-FFF2-40B4-BE49-F238E27FC236}">
                <a16:creationId xmlns:a16="http://schemas.microsoft.com/office/drawing/2014/main" id="{8A98EE16-455C-4998-BA72-EA4A1D490A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375" y="2782432"/>
            <a:ext cx="5196841" cy="3897631"/>
          </a:xfrm>
          <a:prstGeom prst="rect">
            <a:avLst/>
          </a:prstGeom>
        </p:spPr>
      </p:pic>
      <p:pic>
        <p:nvPicPr>
          <p:cNvPr id="5" name="Grafik 4">
            <a:extLst>
              <a:ext uri="{FF2B5EF4-FFF2-40B4-BE49-F238E27FC236}">
                <a16:creationId xmlns:a16="http://schemas.microsoft.com/office/drawing/2014/main" id="{F4EDED9F-4450-4CD7-BF20-44A7FF632F1D}"/>
              </a:ext>
            </a:extLst>
          </p:cNvPr>
          <p:cNvPicPr>
            <a:picLocks noChangeAspect="1"/>
          </p:cNvPicPr>
          <p:nvPr/>
        </p:nvPicPr>
        <p:blipFill>
          <a:blip r:embed="rId3"/>
          <a:stretch>
            <a:fillRect/>
          </a:stretch>
        </p:blipFill>
        <p:spPr>
          <a:xfrm>
            <a:off x="1090553" y="2166247"/>
            <a:ext cx="4810161" cy="3609145"/>
          </a:xfrm>
          <a:prstGeom prst="rect">
            <a:avLst/>
          </a:prstGeom>
        </p:spPr>
      </p:pic>
    </p:spTree>
    <p:extLst>
      <p:ext uri="{BB962C8B-B14F-4D97-AF65-F5344CB8AC3E}">
        <p14:creationId xmlns:p14="http://schemas.microsoft.com/office/powerpoint/2010/main" val="2503692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28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draußen, Wasser, Boot, Wasserfahrzeug enthält.&#10;&#10;Automatisch generierte Beschreibung">
            <a:extLst>
              <a:ext uri="{FF2B5EF4-FFF2-40B4-BE49-F238E27FC236}">
                <a16:creationId xmlns:a16="http://schemas.microsoft.com/office/drawing/2014/main" id="{97D92ABF-85E5-4AFF-B0D1-E97B2D6396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842" y="486384"/>
            <a:ext cx="10429417" cy="4766553"/>
          </a:xfrm>
          <a:prstGeom prst="rect">
            <a:avLst/>
          </a:prstGeom>
        </p:spPr>
      </p:pic>
      <p:sp>
        <p:nvSpPr>
          <p:cNvPr id="11" name="Textfeld 10">
            <a:extLst>
              <a:ext uri="{FF2B5EF4-FFF2-40B4-BE49-F238E27FC236}">
                <a16:creationId xmlns:a16="http://schemas.microsoft.com/office/drawing/2014/main" id="{5576F57A-7090-4906-9D07-A7B8BB66AA3B}"/>
              </a:ext>
            </a:extLst>
          </p:cNvPr>
          <p:cNvSpPr txBox="1"/>
          <p:nvPr/>
        </p:nvSpPr>
        <p:spPr>
          <a:xfrm>
            <a:off x="4396902" y="5755027"/>
            <a:ext cx="4581728" cy="707886"/>
          </a:xfrm>
          <a:prstGeom prst="rect">
            <a:avLst/>
          </a:prstGeom>
          <a:noFill/>
        </p:spPr>
        <p:txBody>
          <a:bodyPr wrap="square" rtlCol="0">
            <a:spAutoFit/>
          </a:bodyPr>
          <a:lstStyle/>
          <a:p>
            <a:r>
              <a:rPr lang="de-CH" sz="4000" dirty="0"/>
              <a:t>MS Edelweiss</a:t>
            </a:r>
          </a:p>
        </p:txBody>
      </p:sp>
    </p:spTree>
    <p:extLst>
      <p:ext uri="{BB962C8B-B14F-4D97-AF65-F5344CB8AC3E}">
        <p14:creationId xmlns:p14="http://schemas.microsoft.com/office/powerpoint/2010/main" val="1575286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1120_144606 (Klein)">
            <a:extLst>
              <a:ext uri="{FF2B5EF4-FFF2-40B4-BE49-F238E27FC236}">
                <a16:creationId xmlns:a16="http://schemas.microsoft.com/office/drawing/2014/main" id="{BC924846-81E7-4E20-853E-4ED92113ED1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02484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BB7CC25-CCF4-4C4B-B30A-6A0A343735E4}"/>
              </a:ext>
            </a:extLst>
          </p:cNvPr>
          <p:cNvPicPr>
            <a:picLocks noChangeAspect="1"/>
          </p:cNvPicPr>
          <p:nvPr/>
        </p:nvPicPr>
        <p:blipFill>
          <a:blip r:embed="rId2"/>
          <a:stretch>
            <a:fillRect/>
          </a:stretch>
        </p:blipFill>
        <p:spPr>
          <a:xfrm>
            <a:off x="329438" y="3740205"/>
            <a:ext cx="3717486" cy="2789396"/>
          </a:xfrm>
          <a:prstGeom prst="rect">
            <a:avLst/>
          </a:prstGeom>
        </p:spPr>
      </p:pic>
      <p:pic>
        <p:nvPicPr>
          <p:cNvPr id="5" name="Grafik 4">
            <a:extLst>
              <a:ext uri="{FF2B5EF4-FFF2-40B4-BE49-F238E27FC236}">
                <a16:creationId xmlns:a16="http://schemas.microsoft.com/office/drawing/2014/main" id="{212B4C25-5C8B-435C-B933-2C3B650580D2}"/>
              </a:ext>
            </a:extLst>
          </p:cNvPr>
          <p:cNvPicPr>
            <a:picLocks noChangeAspect="1"/>
          </p:cNvPicPr>
          <p:nvPr/>
        </p:nvPicPr>
        <p:blipFill>
          <a:blip r:embed="rId3"/>
          <a:stretch>
            <a:fillRect/>
          </a:stretch>
        </p:blipFill>
        <p:spPr>
          <a:xfrm>
            <a:off x="5064875" y="200319"/>
            <a:ext cx="2607902" cy="3472235"/>
          </a:xfrm>
          <a:prstGeom prst="rect">
            <a:avLst/>
          </a:prstGeom>
        </p:spPr>
      </p:pic>
      <p:pic>
        <p:nvPicPr>
          <p:cNvPr id="7" name="Grafik 6">
            <a:extLst>
              <a:ext uri="{FF2B5EF4-FFF2-40B4-BE49-F238E27FC236}">
                <a16:creationId xmlns:a16="http://schemas.microsoft.com/office/drawing/2014/main" id="{DC7D945E-F667-4F7E-A825-D0A1B3EA87BE}"/>
              </a:ext>
            </a:extLst>
          </p:cNvPr>
          <p:cNvPicPr>
            <a:picLocks noChangeAspect="1"/>
          </p:cNvPicPr>
          <p:nvPr/>
        </p:nvPicPr>
        <p:blipFill>
          <a:blip r:embed="rId4"/>
          <a:stretch>
            <a:fillRect/>
          </a:stretch>
        </p:blipFill>
        <p:spPr>
          <a:xfrm>
            <a:off x="4589343" y="3894116"/>
            <a:ext cx="3658506" cy="2740147"/>
          </a:xfrm>
          <a:prstGeom prst="rect">
            <a:avLst/>
          </a:prstGeom>
        </p:spPr>
      </p:pic>
      <p:pic>
        <p:nvPicPr>
          <p:cNvPr id="8" name="Grafik 7">
            <a:extLst>
              <a:ext uri="{FF2B5EF4-FFF2-40B4-BE49-F238E27FC236}">
                <a16:creationId xmlns:a16="http://schemas.microsoft.com/office/drawing/2014/main" id="{13884530-97D2-49E2-BFDB-E406AB81C49D}"/>
              </a:ext>
            </a:extLst>
          </p:cNvPr>
          <p:cNvPicPr>
            <a:picLocks noChangeAspect="1"/>
          </p:cNvPicPr>
          <p:nvPr/>
        </p:nvPicPr>
        <p:blipFill>
          <a:blip r:embed="rId5"/>
          <a:stretch>
            <a:fillRect/>
          </a:stretch>
        </p:blipFill>
        <p:spPr>
          <a:xfrm>
            <a:off x="8868496" y="2839225"/>
            <a:ext cx="2767783" cy="3690376"/>
          </a:xfrm>
          <a:prstGeom prst="rect">
            <a:avLst/>
          </a:prstGeom>
        </p:spPr>
      </p:pic>
      <p:pic>
        <p:nvPicPr>
          <p:cNvPr id="10" name="Grafik 9" descr="Ein Bild, das Person, draußen, Himmel, darstellend enthält.&#10;&#10;Automatisch generierte Beschreibung">
            <a:extLst>
              <a:ext uri="{FF2B5EF4-FFF2-40B4-BE49-F238E27FC236}">
                <a16:creationId xmlns:a16="http://schemas.microsoft.com/office/drawing/2014/main" id="{A69304AC-E68E-446D-BE8E-3E8805806C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7203" y="328399"/>
            <a:ext cx="2934511" cy="2200883"/>
          </a:xfrm>
          <a:prstGeom prst="rect">
            <a:avLst/>
          </a:prstGeom>
        </p:spPr>
      </p:pic>
      <p:pic>
        <p:nvPicPr>
          <p:cNvPr id="11" name="Grafik 10">
            <a:extLst>
              <a:ext uri="{FF2B5EF4-FFF2-40B4-BE49-F238E27FC236}">
                <a16:creationId xmlns:a16="http://schemas.microsoft.com/office/drawing/2014/main" id="{3ADA6345-0452-4115-8225-428774CD2D5E}"/>
              </a:ext>
            </a:extLst>
          </p:cNvPr>
          <p:cNvPicPr>
            <a:picLocks noChangeAspect="1"/>
          </p:cNvPicPr>
          <p:nvPr/>
        </p:nvPicPr>
        <p:blipFill>
          <a:blip r:embed="rId7"/>
          <a:stretch>
            <a:fillRect/>
          </a:stretch>
        </p:blipFill>
        <p:spPr>
          <a:xfrm rot="10800000">
            <a:off x="329438" y="328399"/>
            <a:ext cx="3838446" cy="2878835"/>
          </a:xfrm>
          <a:prstGeom prst="rect">
            <a:avLst/>
          </a:prstGeom>
        </p:spPr>
      </p:pic>
    </p:spTree>
    <p:extLst>
      <p:ext uri="{BB962C8B-B14F-4D97-AF65-F5344CB8AC3E}">
        <p14:creationId xmlns:p14="http://schemas.microsoft.com/office/powerpoint/2010/main" val="1401679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Grafik 6">
            <a:extLst>
              <a:ext uri="{FF2B5EF4-FFF2-40B4-BE49-F238E27FC236}">
                <a16:creationId xmlns:a16="http://schemas.microsoft.com/office/drawing/2014/main" id="{17191AD0-AF6A-45FC-BF89-B6B6A6CC7932}"/>
              </a:ext>
            </a:extLst>
          </p:cNvPr>
          <p:cNvPicPr>
            <a:picLocks noChangeAspect="1"/>
          </p:cNvPicPr>
          <p:nvPr/>
        </p:nvPicPr>
        <p:blipFill rotWithShape="1">
          <a:blip r:embed="rId2"/>
          <a:srcRect l="3730" r="9224" b="2"/>
          <a:stretch/>
        </p:blipFill>
        <p:spPr>
          <a:xfrm>
            <a:off x="-1" y="10"/>
            <a:ext cx="7370057" cy="6857990"/>
          </a:xfrm>
          <a:prstGeom prst="rect">
            <a:avLst/>
          </a:prstGeom>
        </p:spPr>
      </p:pic>
      <p:pic>
        <p:nvPicPr>
          <p:cNvPr id="6" name="Grafik 5">
            <a:extLst>
              <a:ext uri="{FF2B5EF4-FFF2-40B4-BE49-F238E27FC236}">
                <a16:creationId xmlns:a16="http://schemas.microsoft.com/office/drawing/2014/main" id="{CB2FCC21-8A82-424C-9085-EF475CF1C502}"/>
              </a:ext>
            </a:extLst>
          </p:cNvPr>
          <p:cNvPicPr>
            <a:picLocks noChangeAspect="1"/>
          </p:cNvPicPr>
          <p:nvPr/>
        </p:nvPicPr>
        <p:blipFill rotWithShape="1">
          <a:blip r:embed="rId3"/>
          <a:srcRect r="-3" b="3865"/>
          <a:stretch/>
        </p:blipFill>
        <p:spPr>
          <a:xfrm>
            <a:off x="7534656" y="1"/>
            <a:ext cx="4657344" cy="3346704"/>
          </a:xfrm>
          <a:prstGeom prst="rect">
            <a:avLst/>
          </a:prstGeom>
        </p:spPr>
      </p:pic>
      <p:pic>
        <p:nvPicPr>
          <p:cNvPr id="3" name="Grafik 2" descr="20211120_170118 (Klein)">
            <a:extLst>
              <a:ext uri="{FF2B5EF4-FFF2-40B4-BE49-F238E27FC236}">
                <a16:creationId xmlns:a16="http://schemas.microsoft.com/office/drawing/2014/main" id="{1A1B78EB-C27C-45B8-A7A5-0C612CFD13DB}"/>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l="10836" r="35269" b="-3"/>
          <a:stretch/>
        </p:blipFill>
        <p:spPr>
          <a:xfrm rot="5400000">
            <a:off x="8189975" y="2855975"/>
            <a:ext cx="3346704" cy="4657346"/>
          </a:xfrm>
          <a:prstGeom prst="rect">
            <a:avLst/>
          </a:prstGeom>
        </p:spPr>
      </p:pic>
    </p:spTree>
    <p:extLst>
      <p:ext uri="{BB962C8B-B14F-4D97-AF65-F5344CB8AC3E}">
        <p14:creationId xmlns:p14="http://schemas.microsoft.com/office/powerpoint/2010/main" val="2261858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211120_161022 (Klein)">
            <a:extLst>
              <a:ext uri="{FF2B5EF4-FFF2-40B4-BE49-F238E27FC236}">
                <a16:creationId xmlns:a16="http://schemas.microsoft.com/office/drawing/2014/main" id="{58F1BD10-1BDD-4298-B099-B95C41A34B0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66688" y="0"/>
            <a:ext cx="11858625" cy="6858000"/>
          </a:xfrm>
          <a:prstGeom prst="rect">
            <a:avLst/>
          </a:prstGeom>
        </p:spPr>
      </p:pic>
    </p:spTree>
    <p:extLst>
      <p:ext uri="{BB962C8B-B14F-4D97-AF65-F5344CB8AC3E}">
        <p14:creationId xmlns:p14="http://schemas.microsoft.com/office/powerpoint/2010/main" val="42729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Himmel, Wasser, draußen, Boot enthält.&#10;&#10;Automatisch generierte Beschreibung">
            <a:extLst>
              <a:ext uri="{FF2B5EF4-FFF2-40B4-BE49-F238E27FC236}">
                <a16:creationId xmlns:a16="http://schemas.microsoft.com/office/drawing/2014/main" id="{2A33099E-6F37-4EA1-8DA5-0F9A79156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381000"/>
            <a:ext cx="8128000" cy="6096000"/>
          </a:xfrm>
          <a:prstGeom prst="rect">
            <a:avLst/>
          </a:prstGeom>
        </p:spPr>
      </p:pic>
    </p:spTree>
    <p:extLst>
      <p:ext uri="{BB962C8B-B14F-4D97-AF65-F5344CB8AC3E}">
        <p14:creationId xmlns:p14="http://schemas.microsoft.com/office/powerpoint/2010/main" val="53812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42C2D416-D10A-4C05-A945-E4243C1B0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08108" y="1027956"/>
            <a:ext cx="6740729" cy="5055547"/>
          </a:xfrm>
          <a:prstGeom prst="rect">
            <a:avLst/>
          </a:prstGeom>
        </p:spPr>
      </p:pic>
      <p:sp>
        <p:nvSpPr>
          <p:cNvPr id="6" name="Textfeld 5">
            <a:extLst>
              <a:ext uri="{FF2B5EF4-FFF2-40B4-BE49-F238E27FC236}">
                <a16:creationId xmlns:a16="http://schemas.microsoft.com/office/drawing/2014/main" id="{C34CDA62-EE70-4448-B17D-51FFC9743685}"/>
              </a:ext>
            </a:extLst>
          </p:cNvPr>
          <p:cNvSpPr txBox="1"/>
          <p:nvPr/>
        </p:nvSpPr>
        <p:spPr>
          <a:xfrm>
            <a:off x="7383293" y="3929974"/>
            <a:ext cx="3822971" cy="1446550"/>
          </a:xfrm>
          <a:prstGeom prst="rect">
            <a:avLst/>
          </a:prstGeom>
          <a:noFill/>
        </p:spPr>
        <p:txBody>
          <a:bodyPr wrap="square" rtlCol="0">
            <a:spAutoFit/>
          </a:bodyPr>
          <a:lstStyle/>
          <a:p>
            <a:r>
              <a:rPr lang="de-CH" sz="4400"/>
              <a:t>Dreiländereck in Basel</a:t>
            </a:r>
            <a:endParaRPr lang="de-CH" sz="4400" dirty="0"/>
          </a:p>
        </p:txBody>
      </p:sp>
    </p:spTree>
    <p:extLst>
      <p:ext uri="{BB962C8B-B14F-4D97-AF65-F5344CB8AC3E}">
        <p14:creationId xmlns:p14="http://schemas.microsoft.com/office/powerpoint/2010/main" val="238175092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435</Words>
  <Application>Microsoft Office PowerPoint</Application>
  <PresentationFormat>Breitbild</PresentationFormat>
  <Paragraphs>35</Paragraphs>
  <Slides>26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Calibri</vt:lpstr>
      <vt:lpstr>Calibri Light</vt:lpstr>
      <vt:lpstr>Office</vt:lpstr>
      <vt:lpstr> Rhein-Schifffahrt  Basel – Amsterdam -Basel  20. 11. – 27. 11. 2021  Teil 1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Fotoalbum</dc:title>
  <dc:creator>Walter Käppeli</dc:creator>
  <cp:lastModifiedBy>Walter Käppeli</cp:lastModifiedBy>
  <cp:revision>30</cp:revision>
  <dcterms:created xsi:type="dcterms:W3CDTF">2021-12-26T14:04:54Z</dcterms:created>
  <dcterms:modified xsi:type="dcterms:W3CDTF">2021-12-27T11:33:37Z</dcterms:modified>
</cp:coreProperties>
</file>