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8" r:id="rId3"/>
    <p:sldId id="270" r:id="rId4"/>
    <p:sldId id="260" r:id="rId5"/>
    <p:sldId id="271" r:id="rId6"/>
    <p:sldId id="268" r:id="rId7"/>
    <p:sldId id="272" r:id="rId8"/>
    <p:sldId id="276" r:id="rId9"/>
    <p:sldId id="279" r:id="rId10"/>
    <p:sldId id="311" r:id="rId11"/>
    <p:sldId id="312" r:id="rId12"/>
    <p:sldId id="285" r:id="rId13"/>
    <p:sldId id="281" r:id="rId14"/>
    <p:sldId id="286" r:id="rId15"/>
    <p:sldId id="289" r:id="rId16"/>
    <p:sldId id="288" r:id="rId17"/>
    <p:sldId id="293" r:id="rId18"/>
    <p:sldId id="298" r:id="rId19"/>
    <p:sldId id="301" r:id="rId20"/>
    <p:sldId id="304" r:id="rId21"/>
    <p:sldId id="305" r:id="rId22"/>
    <p:sldId id="306" r:id="rId23"/>
    <p:sldId id="307" r:id="rId24"/>
    <p:sldId id="308" r:id="rId25"/>
    <p:sldId id="309" r:id="rId26"/>
  </p:sldIdLst>
  <p:sldSz cx="12192000" cy="6858000"/>
  <p:notesSz cx="6858000" cy="9144000"/>
  <p:photoAlbum/>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1" autoAdjust="0"/>
    <p:restoredTop sz="94660"/>
  </p:normalViewPr>
  <p:slideViewPr>
    <p:cSldViewPr snapToGrid="0">
      <p:cViewPr varScale="1">
        <p:scale>
          <a:sx n="63" d="100"/>
          <a:sy n="63" d="100"/>
        </p:scale>
        <p:origin x="816"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BE95D-1C66-4343-BFD6-CFC0713CAAD3}" type="datetimeFigureOut">
              <a:rPr lang="de-CH" smtClean="0"/>
              <a:t>04.07.2021</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6D12F-5D4A-4DCA-B379-EFF99D5B1D4A}" type="slidenum">
              <a:rPr lang="de-CH" smtClean="0"/>
              <a:t>‹Nr.›</a:t>
            </a:fld>
            <a:endParaRPr lang="de-CH"/>
          </a:p>
        </p:txBody>
      </p:sp>
    </p:spTree>
    <p:extLst>
      <p:ext uri="{BB962C8B-B14F-4D97-AF65-F5344CB8AC3E}">
        <p14:creationId xmlns:p14="http://schemas.microsoft.com/office/powerpoint/2010/main" val="414228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3906D12F-5D4A-4DCA-B379-EFF99D5B1D4A}" type="slidenum">
              <a:rPr lang="de-CH" smtClean="0"/>
              <a:t>10</a:t>
            </a:fld>
            <a:endParaRPr lang="de-CH"/>
          </a:p>
        </p:txBody>
      </p:sp>
    </p:spTree>
    <p:extLst>
      <p:ext uri="{BB962C8B-B14F-4D97-AF65-F5344CB8AC3E}">
        <p14:creationId xmlns:p14="http://schemas.microsoft.com/office/powerpoint/2010/main" val="2028745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D22DB8-44B3-4D2F-BA95-3B6A5B6EC69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BE07A416-61E8-4DD7-91FA-92E1D6C8F9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55D8F1C6-6943-43C9-AB9A-8B65A803CDA3}"/>
              </a:ext>
            </a:extLst>
          </p:cNvPr>
          <p:cNvSpPr>
            <a:spLocks noGrp="1"/>
          </p:cNvSpPr>
          <p:nvPr>
            <p:ph type="dt" sz="half" idx="10"/>
          </p:nvPr>
        </p:nvSpPr>
        <p:spPr/>
        <p:txBody>
          <a:bodyPr/>
          <a:lstStyle/>
          <a:p>
            <a:fld id="{87962D25-CE76-43BB-A3B1-057013E7EED5}" type="datetimeFigureOut">
              <a:rPr lang="de-CH" smtClean="0"/>
              <a:t>04.07.2021</a:t>
            </a:fld>
            <a:endParaRPr lang="de-CH"/>
          </a:p>
        </p:txBody>
      </p:sp>
      <p:sp>
        <p:nvSpPr>
          <p:cNvPr id="5" name="Fußzeilenplatzhalter 4">
            <a:extLst>
              <a:ext uri="{FF2B5EF4-FFF2-40B4-BE49-F238E27FC236}">
                <a16:creationId xmlns:a16="http://schemas.microsoft.com/office/drawing/2014/main" id="{28043245-2886-4EBD-8AE1-A4DEB5296DEB}"/>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614BB260-6336-4116-9D5F-34F33912A0EA}"/>
              </a:ext>
            </a:extLst>
          </p:cNvPr>
          <p:cNvSpPr>
            <a:spLocks noGrp="1"/>
          </p:cNvSpPr>
          <p:nvPr>
            <p:ph type="sldNum" sz="quarter" idx="12"/>
          </p:nvPr>
        </p:nvSpPr>
        <p:spPr/>
        <p:txBody>
          <a:bodyPr/>
          <a:lstStyle/>
          <a:p>
            <a:fld id="{DBDF4A0A-A4B9-453F-94C9-A8687C80E19B}" type="slidenum">
              <a:rPr lang="de-CH" smtClean="0"/>
              <a:t>‹Nr.›</a:t>
            </a:fld>
            <a:endParaRPr lang="de-CH"/>
          </a:p>
        </p:txBody>
      </p:sp>
    </p:spTree>
    <p:extLst>
      <p:ext uri="{BB962C8B-B14F-4D97-AF65-F5344CB8AC3E}">
        <p14:creationId xmlns:p14="http://schemas.microsoft.com/office/powerpoint/2010/main" val="1656397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12AD67-1A72-4B8D-9FEE-1BF0A01EE65F}"/>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EBB5B9EA-3F53-457E-9FD2-EB32CBCE3C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24C7EB-9319-4EFB-AA8E-B47D00325388}"/>
              </a:ext>
            </a:extLst>
          </p:cNvPr>
          <p:cNvSpPr>
            <a:spLocks noGrp="1"/>
          </p:cNvSpPr>
          <p:nvPr>
            <p:ph type="dt" sz="half" idx="10"/>
          </p:nvPr>
        </p:nvSpPr>
        <p:spPr/>
        <p:txBody>
          <a:bodyPr/>
          <a:lstStyle/>
          <a:p>
            <a:fld id="{87962D25-CE76-43BB-A3B1-057013E7EED5}" type="datetimeFigureOut">
              <a:rPr lang="de-CH" smtClean="0"/>
              <a:t>04.07.2021</a:t>
            </a:fld>
            <a:endParaRPr lang="de-CH"/>
          </a:p>
        </p:txBody>
      </p:sp>
      <p:sp>
        <p:nvSpPr>
          <p:cNvPr id="5" name="Fußzeilenplatzhalter 4">
            <a:extLst>
              <a:ext uri="{FF2B5EF4-FFF2-40B4-BE49-F238E27FC236}">
                <a16:creationId xmlns:a16="http://schemas.microsoft.com/office/drawing/2014/main" id="{F03A3A22-0234-4382-81FE-B74B094E54E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1B846F6-ED3A-4806-953E-84255456B65D}"/>
              </a:ext>
            </a:extLst>
          </p:cNvPr>
          <p:cNvSpPr>
            <a:spLocks noGrp="1"/>
          </p:cNvSpPr>
          <p:nvPr>
            <p:ph type="sldNum" sz="quarter" idx="12"/>
          </p:nvPr>
        </p:nvSpPr>
        <p:spPr/>
        <p:txBody>
          <a:bodyPr/>
          <a:lstStyle/>
          <a:p>
            <a:fld id="{DBDF4A0A-A4B9-453F-94C9-A8687C80E19B}" type="slidenum">
              <a:rPr lang="de-CH" smtClean="0"/>
              <a:t>‹Nr.›</a:t>
            </a:fld>
            <a:endParaRPr lang="de-CH"/>
          </a:p>
        </p:txBody>
      </p:sp>
    </p:spTree>
    <p:extLst>
      <p:ext uri="{BB962C8B-B14F-4D97-AF65-F5344CB8AC3E}">
        <p14:creationId xmlns:p14="http://schemas.microsoft.com/office/powerpoint/2010/main" val="910702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590BC20-1232-4D9F-B754-9F1656F6E28A}"/>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223D2B26-0C5A-473B-9359-13798EA1AFC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11B0857-A130-49B3-92D8-AA9234345CA1}"/>
              </a:ext>
            </a:extLst>
          </p:cNvPr>
          <p:cNvSpPr>
            <a:spLocks noGrp="1"/>
          </p:cNvSpPr>
          <p:nvPr>
            <p:ph type="dt" sz="half" idx="10"/>
          </p:nvPr>
        </p:nvSpPr>
        <p:spPr/>
        <p:txBody>
          <a:bodyPr/>
          <a:lstStyle/>
          <a:p>
            <a:fld id="{87962D25-CE76-43BB-A3B1-057013E7EED5}" type="datetimeFigureOut">
              <a:rPr lang="de-CH" smtClean="0"/>
              <a:t>04.07.2021</a:t>
            </a:fld>
            <a:endParaRPr lang="de-CH"/>
          </a:p>
        </p:txBody>
      </p:sp>
      <p:sp>
        <p:nvSpPr>
          <p:cNvPr id="5" name="Fußzeilenplatzhalter 4">
            <a:extLst>
              <a:ext uri="{FF2B5EF4-FFF2-40B4-BE49-F238E27FC236}">
                <a16:creationId xmlns:a16="http://schemas.microsoft.com/office/drawing/2014/main" id="{1C611AD2-27E8-498A-96C1-7CC85B55C17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1B6C8828-4466-4365-B4BC-D2B11BDBAC3B}"/>
              </a:ext>
            </a:extLst>
          </p:cNvPr>
          <p:cNvSpPr>
            <a:spLocks noGrp="1"/>
          </p:cNvSpPr>
          <p:nvPr>
            <p:ph type="sldNum" sz="quarter" idx="12"/>
          </p:nvPr>
        </p:nvSpPr>
        <p:spPr/>
        <p:txBody>
          <a:bodyPr/>
          <a:lstStyle/>
          <a:p>
            <a:fld id="{DBDF4A0A-A4B9-453F-94C9-A8687C80E19B}" type="slidenum">
              <a:rPr lang="de-CH" smtClean="0"/>
              <a:t>‹Nr.›</a:t>
            </a:fld>
            <a:endParaRPr lang="de-CH"/>
          </a:p>
        </p:txBody>
      </p:sp>
    </p:spTree>
    <p:extLst>
      <p:ext uri="{BB962C8B-B14F-4D97-AF65-F5344CB8AC3E}">
        <p14:creationId xmlns:p14="http://schemas.microsoft.com/office/powerpoint/2010/main" val="34029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75A430-C24C-45E2-8156-92FA99A10F06}"/>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2FBDA0A2-969D-4294-AD8E-E3EF7A584B2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05D694E2-BB55-49BF-ABA6-CEEB68F849D8}"/>
              </a:ext>
            </a:extLst>
          </p:cNvPr>
          <p:cNvSpPr>
            <a:spLocks noGrp="1"/>
          </p:cNvSpPr>
          <p:nvPr>
            <p:ph type="dt" sz="half" idx="10"/>
          </p:nvPr>
        </p:nvSpPr>
        <p:spPr/>
        <p:txBody>
          <a:bodyPr/>
          <a:lstStyle/>
          <a:p>
            <a:fld id="{87962D25-CE76-43BB-A3B1-057013E7EED5}" type="datetimeFigureOut">
              <a:rPr lang="de-CH" smtClean="0"/>
              <a:t>04.07.2021</a:t>
            </a:fld>
            <a:endParaRPr lang="de-CH"/>
          </a:p>
        </p:txBody>
      </p:sp>
      <p:sp>
        <p:nvSpPr>
          <p:cNvPr id="5" name="Fußzeilenplatzhalter 4">
            <a:extLst>
              <a:ext uri="{FF2B5EF4-FFF2-40B4-BE49-F238E27FC236}">
                <a16:creationId xmlns:a16="http://schemas.microsoft.com/office/drawing/2014/main" id="{AFA7F3F6-98F9-464D-8BC9-B35356ED6F4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DD507D0-5F37-4DDA-8E32-C0A40083EE6B}"/>
              </a:ext>
            </a:extLst>
          </p:cNvPr>
          <p:cNvSpPr>
            <a:spLocks noGrp="1"/>
          </p:cNvSpPr>
          <p:nvPr>
            <p:ph type="sldNum" sz="quarter" idx="12"/>
          </p:nvPr>
        </p:nvSpPr>
        <p:spPr/>
        <p:txBody>
          <a:bodyPr/>
          <a:lstStyle/>
          <a:p>
            <a:fld id="{DBDF4A0A-A4B9-453F-94C9-A8687C80E19B}" type="slidenum">
              <a:rPr lang="de-CH" smtClean="0"/>
              <a:t>‹Nr.›</a:t>
            </a:fld>
            <a:endParaRPr lang="de-CH"/>
          </a:p>
        </p:txBody>
      </p:sp>
    </p:spTree>
    <p:extLst>
      <p:ext uri="{BB962C8B-B14F-4D97-AF65-F5344CB8AC3E}">
        <p14:creationId xmlns:p14="http://schemas.microsoft.com/office/powerpoint/2010/main" val="372894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7EB7DC-38A5-44EF-A18C-7BC8B9483E6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71E528BB-0CEC-464D-B15B-2AE984086F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BCF42F5-7E79-4E27-849E-CD48F9D620CE}"/>
              </a:ext>
            </a:extLst>
          </p:cNvPr>
          <p:cNvSpPr>
            <a:spLocks noGrp="1"/>
          </p:cNvSpPr>
          <p:nvPr>
            <p:ph type="dt" sz="half" idx="10"/>
          </p:nvPr>
        </p:nvSpPr>
        <p:spPr/>
        <p:txBody>
          <a:bodyPr/>
          <a:lstStyle/>
          <a:p>
            <a:fld id="{87962D25-CE76-43BB-A3B1-057013E7EED5}" type="datetimeFigureOut">
              <a:rPr lang="de-CH" smtClean="0"/>
              <a:t>04.07.2021</a:t>
            </a:fld>
            <a:endParaRPr lang="de-CH"/>
          </a:p>
        </p:txBody>
      </p:sp>
      <p:sp>
        <p:nvSpPr>
          <p:cNvPr id="5" name="Fußzeilenplatzhalter 4">
            <a:extLst>
              <a:ext uri="{FF2B5EF4-FFF2-40B4-BE49-F238E27FC236}">
                <a16:creationId xmlns:a16="http://schemas.microsoft.com/office/drawing/2014/main" id="{483D5403-F2D5-4595-9317-F9A35AC4F8B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DA666885-AC30-4EDF-AB0B-C750B8ED06BD}"/>
              </a:ext>
            </a:extLst>
          </p:cNvPr>
          <p:cNvSpPr>
            <a:spLocks noGrp="1"/>
          </p:cNvSpPr>
          <p:nvPr>
            <p:ph type="sldNum" sz="quarter" idx="12"/>
          </p:nvPr>
        </p:nvSpPr>
        <p:spPr/>
        <p:txBody>
          <a:bodyPr/>
          <a:lstStyle/>
          <a:p>
            <a:fld id="{DBDF4A0A-A4B9-453F-94C9-A8687C80E19B}" type="slidenum">
              <a:rPr lang="de-CH" smtClean="0"/>
              <a:t>‹Nr.›</a:t>
            </a:fld>
            <a:endParaRPr lang="de-CH"/>
          </a:p>
        </p:txBody>
      </p:sp>
    </p:spTree>
    <p:extLst>
      <p:ext uri="{BB962C8B-B14F-4D97-AF65-F5344CB8AC3E}">
        <p14:creationId xmlns:p14="http://schemas.microsoft.com/office/powerpoint/2010/main" val="1141949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05928-807E-4B1B-9F80-7B2C3E79F946}"/>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846A64C2-5B38-45B5-98FC-17DC225EA66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7A680C17-A973-48E3-A606-918D7AC574D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A30ECC36-72BA-46DB-BDF9-8BC1188B20F3}"/>
              </a:ext>
            </a:extLst>
          </p:cNvPr>
          <p:cNvSpPr>
            <a:spLocks noGrp="1"/>
          </p:cNvSpPr>
          <p:nvPr>
            <p:ph type="dt" sz="half" idx="10"/>
          </p:nvPr>
        </p:nvSpPr>
        <p:spPr/>
        <p:txBody>
          <a:bodyPr/>
          <a:lstStyle/>
          <a:p>
            <a:fld id="{87962D25-CE76-43BB-A3B1-057013E7EED5}" type="datetimeFigureOut">
              <a:rPr lang="de-CH" smtClean="0"/>
              <a:t>04.07.2021</a:t>
            </a:fld>
            <a:endParaRPr lang="de-CH"/>
          </a:p>
        </p:txBody>
      </p:sp>
      <p:sp>
        <p:nvSpPr>
          <p:cNvPr id="6" name="Fußzeilenplatzhalter 5">
            <a:extLst>
              <a:ext uri="{FF2B5EF4-FFF2-40B4-BE49-F238E27FC236}">
                <a16:creationId xmlns:a16="http://schemas.microsoft.com/office/drawing/2014/main" id="{FCD8F2B2-C648-4C05-AB54-547420331A0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35EFEB3D-62AA-4FD9-A882-8A4E7BA09ECA}"/>
              </a:ext>
            </a:extLst>
          </p:cNvPr>
          <p:cNvSpPr>
            <a:spLocks noGrp="1"/>
          </p:cNvSpPr>
          <p:nvPr>
            <p:ph type="sldNum" sz="quarter" idx="12"/>
          </p:nvPr>
        </p:nvSpPr>
        <p:spPr/>
        <p:txBody>
          <a:bodyPr/>
          <a:lstStyle/>
          <a:p>
            <a:fld id="{DBDF4A0A-A4B9-453F-94C9-A8687C80E19B}" type="slidenum">
              <a:rPr lang="de-CH" smtClean="0"/>
              <a:t>‹Nr.›</a:t>
            </a:fld>
            <a:endParaRPr lang="de-CH"/>
          </a:p>
        </p:txBody>
      </p:sp>
    </p:spTree>
    <p:extLst>
      <p:ext uri="{BB962C8B-B14F-4D97-AF65-F5344CB8AC3E}">
        <p14:creationId xmlns:p14="http://schemas.microsoft.com/office/powerpoint/2010/main" val="3397284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01EE36-AE14-4806-B720-FCE451A58309}"/>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B9B14242-D1AA-4152-8F64-9D4D88208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7E8B5F2-86C9-4B2A-8CBC-177857C9F99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38153160-74EE-4B5C-A77B-50A3D3BEC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9261FCE-0F9C-4527-B907-9905C80FE62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ABC309B0-D05A-4F51-810D-C7AEA5B64904}"/>
              </a:ext>
            </a:extLst>
          </p:cNvPr>
          <p:cNvSpPr>
            <a:spLocks noGrp="1"/>
          </p:cNvSpPr>
          <p:nvPr>
            <p:ph type="dt" sz="half" idx="10"/>
          </p:nvPr>
        </p:nvSpPr>
        <p:spPr/>
        <p:txBody>
          <a:bodyPr/>
          <a:lstStyle/>
          <a:p>
            <a:fld id="{87962D25-CE76-43BB-A3B1-057013E7EED5}" type="datetimeFigureOut">
              <a:rPr lang="de-CH" smtClean="0"/>
              <a:t>04.07.2021</a:t>
            </a:fld>
            <a:endParaRPr lang="de-CH"/>
          </a:p>
        </p:txBody>
      </p:sp>
      <p:sp>
        <p:nvSpPr>
          <p:cNvPr id="8" name="Fußzeilenplatzhalter 7">
            <a:extLst>
              <a:ext uri="{FF2B5EF4-FFF2-40B4-BE49-F238E27FC236}">
                <a16:creationId xmlns:a16="http://schemas.microsoft.com/office/drawing/2014/main" id="{8A2C9CF8-9CB3-4FDB-99DB-408D9B22586C}"/>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9332A44D-E3E1-40D7-9A8A-7328A4E24C79}"/>
              </a:ext>
            </a:extLst>
          </p:cNvPr>
          <p:cNvSpPr>
            <a:spLocks noGrp="1"/>
          </p:cNvSpPr>
          <p:nvPr>
            <p:ph type="sldNum" sz="quarter" idx="12"/>
          </p:nvPr>
        </p:nvSpPr>
        <p:spPr/>
        <p:txBody>
          <a:bodyPr/>
          <a:lstStyle/>
          <a:p>
            <a:fld id="{DBDF4A0A-A4B9-453F-94C9-A8687C80E19B}" type="slidenum">
              <a:rPr lang="de-CH" smtClean="0"/>
              <a:t>‹Nr.›</a:t>
            </a:fld>
            <a:endParaRPr lang="de-CH"/>
          </a:p>
        </p:txBody>
      </p:sp>
    </p:spTree>
    <p:extLst>
      <p:ext uri="{BB962C8B-B14F-4D97-AF65-F5344CB8AC3E}">
        <p14:creationId xmlns:p14="http://schemas.microsoft.com/office/powerpoint/2010/main" val="3628397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C77261-B542-4847-BF1F-D53D619D09EB}"/>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407DE319-9614-455F-AB62-8E690682490A}"/>
              </a:ext>
            </a:extLst>
          </p:cNvPr>
          <p:cNvSpPr>
            <a:spLocks noGrp="1"/>
          </p:cNvSpPr>
          <p:nvPr>
            <p:ph type="dt" sz="half" idx="10"/>
          </p:nvPr>
        </p:nvSpPr>
        <p:spPr/>
        <p:txBody>
          <a:bodyPr/>
          <a:lstStyle/>
          <a:p>
            <a:fld id="{87962D25-CE76-43BB-A3B1-057013E7EED5}" type="datetimeFigureOut">
              <a:rPr lang="de-CH" smtClean="0"/>
              <a:t>04.07.2021</a:t>
            </a:fld>
            <a:endParaRPr lang="de-CH"/>
          </a:p>
        </p:txBody>
      </p:sp>
      <p:sp>
        <p:nvSpPr>
          <p:cNvPr id="4" name="Fußzeilenplatzhalter 3">
            <a:extLst>
              <a:ext uri="{FF2B5EF4-FFF2-40B4-BE49-F238E27FC236}">
                <a16:creationId xmlns:a16="http://schemas.microsoft.com/office/drawing/2014/main" id="{ECE1149B-93CC-40C2-81DE-941C0D491C2E}"/>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54C481A-BE95-4041-B990-344625F7D358}"/>
              </a:ext>
            </a:extLst>
          </p:cNvPr>
          <p:cNvSpPr>
            <a:spLocks noGrp="1"/>
          </p:cNvSpPr>
          <p:nvPr>
            <p:ph type="sldNum" sz="quarter" idx="12"/>
          </p:nvPr>
        </p:nvSpPr>
        <p:spPr/>
        <p:txBody>
          <a:bodyPr/>
          <a:lstStyle/>
          <a:p>
            <a:fld id="{DBDF4A0A-A4B9-453F-94C9-A8687C80E19B}" type="slidenum">
              <a:rPr lang="de-CH" smtClean="0"/>
              <a:t>‹Nr.›</a:t>
            </a:fld>
            <a:endParaRPr lang="de-CH"/>
          </a:p>
        </p:txBody>
      </p:sp>
    </p:spTree>
    <p:extLst>
      <p:ext uri="{BB962C8B-B14F-4D97-AF65-F5344CB8AC3E}">
        <p14:creationId xmlns:p14="http://schemas.microsoft.com/office/powerpoint/2010/main" val="1848256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897CE2E-991B-41DA-9685-2F9D4606A229}"/>
              </a:ext>
            </a:extLst>
          </p:cNvPr>
          <p:cNvSpPr>
            <a:spLocks noGrp="1"/>
          </p:cNvSpPr>
          <p:nvPr>
            <p:ph type="dt" sz="half" idx="10"/>
          </p:nvPr>
        </p:nvSpPr>
        <p:spPr/>
        <p:txBody>
          <a:bodyPr/>
          <a:lstStyle/>
          <a:p>
            <a:fld id="{87962D25-CE76-43BB-A3B1-057013E7EED5}" type="datetimeFigureOut">
              <a:rPr lang="de-CH" smtClean="0"/>
              <a:t>04.07.2021</a:t>
            </a:fld>
            <a:endParaRPr lang="de-CH"/>
          </a:p>
        </p:txBody>
      </p:sp>
      <p:sp>
        <p:nvSpPr>
          <p:cNvPr id="3" name="Fußzeilenplatzhalter 2">
            <a:extLst>
              <a:ext uri="{FF2B5EF4-FFF2-40B4-BE49-F238E27FC236}">
                <a16:creationId xmlns:a16="http://schemas.microsoft.com/office/drawing/2014/main" id="{4302532B-01F1-493D-80F0-7BA1737983FF}"/>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98D4FD8A-534F-4AA8-B579-318D81920DAE}"/>
              </a:ext>
            </a:extLst>
          </p:cNvPr>
          <p:cNvSpPr>
            <a:spLocks noGrp="1"/>
          </p:cNvSpPr>
          <p:nvPr>
            <p:ph type="sldNum" sz="quarter" idx="12"/>
          </p:nvPr>
        </p:nvSpPr>
        <p:spPr/>
        <p:txBody>
          <a:bodyPr/>
          <a:lstStyle/>
          <a:p>
            <a:fld id="{DBDF4A0A-A4B9-453F-94C9-A8687C80E19B}" type="slidenum">
              <a:rPr lang="de-CH" smtClean="0"/>
              <a:t>‹Nr.›</a:t>
            </a:fld>
            <a:endParaRPr lang="de-CH"/>
          </a:p>
        </p:txBody>
      </p:sp>
    </p:spTree>
    <p:extLst>
      <p:ext uri="{BB962C8B-B14F-4D97-AF65-F5344CB8AC3E}">
        <p14:creationId xmlns:p14="http://schemas.microsoft.com/office/powerpoint/2010/main" val="861869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E370B-1AD0-4D27-ACCE-27A058A2FAE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A531A14E-953D-4B7F-911D-7E83CBFE8A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874CC64A-4D09-4F22-BC31-0BF4FE9BD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DE1D3AD-CE79-4014-88EB-D4E79CEC5B91}"/>
              </a:ext>
            </a:extLst>
          </p:cNvPr>
          <p:cNvSpPr>
            <a:spLocks noGrp="1"/>
          </p:cNvSpPr>
          <p:nvPr>
            <p:ph type="dt" sz="half" idx="10"/>
          </p:nvPr>
        </p:nvSpPr>
        <p:spPr/>
        <p:txBody>
          <a:bodyPr/>
          <a:lstStyle/>
          <a:p>
            <a:fld id="{87962D25-CE76-43BB-A3B1-057013E7EED5}" type="datetimeFigureOut">
              <a:rPr lang="de-CH" smtClean="0"/>
              <a:t>04.07.2021</a:t>
            </a:fld>
            <a:endParaRPr lang="de-CH"/>
          </a:p>
        </p:txBody>
      </p:sp>
      <p:sp>
        <p:nvSpPr>
          <p:cNvPr id="6" name="Fußzeilenplatzhalter 5">
            <a:extLst>
              <a:ext uri="{FF2B5EF4-FFF2-40B4-BE49-F238E27FC236}">
                <a16:creationId xmlns:a16="http://schemas.microsoft.com/office/drawing/2014/main" id="{9C789D60-E1C1-4410-8E1C-BF3AEA48EB5F}"/>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B9A8C1AA-92D1-4538-8EA4-4C108CAD2190}"/>
              </a:ext>
            </a:extLst>
          </p:cNvPr>
          <p:cNvSpPr>
            <a:spLocks noGrp="1"/>
          </p:cNvSpPr>
          <p:nvPr>
            <p:ph type="sldNum" sz="quarter" idx="12"/>
          </p:nvPr>
        </p:nvSpPr>
        <p:spPr/>
        <p:txBody>
          <a:bodyPr/>
          <a:lstStyle/>
          <a:p>
            <a:fld id="{DBDF4A0A-A4B9-453F-94C9-A8687C80E19B}" type="slidenum">
              <a:rPr lang="de-CH" smtClean="0"/>
              <a:t>‹Nr.›</a:t>
            </a:fld>
            <a:endParaRPr lang="de-CH"/>
          </a:p>
        </p:txBody>
      </p:sp>
    </p:spTree>
    <p:extLst>
      <p:ext uri="{BB962C8B-B14F-4D97-AF65-F5344CB8AC3E}">
        <p14:creationId xmlns:p14="http://schemas.microsoft.com/office/powerpoint/2010/main" val="182173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BDFAB3-5942-4B02-8A2B-F378DB9F801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7CCC2115-124A-4A10-A271-FC2CC311DA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CED3CFDA-BEBE-4B29-BE72-C072634BC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E5C5931-BAE8-4919-AB10-F90F1FDCFAE2}"/>
              </a:ext>
            </a:extLst>
          </p:cNvPr>
          <p:cNvSpPr>
            <a:spLocks noGrp="1"/>
          </p:cNvSpPr>
          <p:nvPr>
            <p:ph type="dt" sz="half" idx="10"/>
          </p:nvPr>
        </p:nvSpPr>
        <p:spPr/>
        <p:txBody>
          <a:bodyPr/>
          <a:lstStyle/>
          <a:p>
            <a:fld id="{87962D25-CE76-43BB-A3B1-057013E7EED5}" type="datetimeFigureOut">
              <a:rPr lang="de-CH" smtClean="0"/>
              <a:t>04.07.2021</a:t>
            </a:fld>
            <a:endParaRPr lang="de-CH"/>
          </a:p>
        </p:txBody>
      </p:sp>
      <p:sp>
        <p:nvSpPr>
          <p:cNvPr id="6" name="Fußzeilenplatzhalter 5">
            <a:extLst>
              <a:ext uri="{FF2B5EF4-FFF2-40B4-BE49-F238E27FC236}">
                <a16:creationId xmlns:a16="http://schemas.microsoft.com/office/drawing/2014/main" id="{29A4CF53-810D-415C-9972-AD0234D50ED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B01D0F9E-582A-4FB4-8F99-AB58FB52DB98}"/>
              </a:ext>
            </a:extLst>
          </p:cNvPr>
          <p:cNvSpPr>
            <a:spLocks noGrp="1"/>
          </p:cNvSpPr>
          <p:nvPr>
            <p:ph type="sldNum" sz="quarter" idx="12"/>
          </p:nvPr>
        </p:nvSpPr>
        <p:spPr/>
        <p:txBody>
          <a:bodyPr/>
          <a:lstStyle/>
          <a:p>
            <a:fld id="{DBDF4A0A-A4B9-453F-94C9-A8687C80E19B}" type="slidenum">
              <a:rPr lang="de-CH" smtClean="0"/>
              <a:t>‹Nr.›</a:t>
            </a:fld>
            <a:endParaRPr lang="de-CH"/>
          </a:p>
        </p:txBody>
      </p:sp>
    </p:spTree>
    <p:extLst>
      <p:ext uri="{BB962C8B-B14F-4D97-AF65-F5344CB8AC3E}">
        <p14:creationId xmlns:p14="http://schemas.microsoft.com/office/powerpoint/2010/main" val="3750853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A924245-8FA0-4B31-9825-22E334D020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9654E2E9-0354-47E2-B4A0-B6570DFC7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7C11FB61-2B92-47BD-9FFF-5869D347F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62D25-CE76-43BB-A3B1-057013E7EED5}" type="datetimeFigureOut">
              <a:rPr lang="de-CH" smtClean="0"/>
              <a:t>04.07.2021</a:t>
            </a:fld>
            <a:endParaRPr lang="de-CH"/>
          </a:p>
        </p:txBody>
      </p:sp>
      <p:sp>
        <p:nvSpPr>
          <p:cNvPr id="5" name="Fußzeilenplatzhalter 4">
            <a:extLst>
              <a:ext uri="{FF2B5EF4-FFF2-40B4-BE49-F238E27FC236}">
                <a16:creationId xmlns:a16="http://schemas.microsoft.com/office/drawing/2014/main" id="{8B8D3DBA-0AB1-4625-87A0-380070B7AB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45AF6AA-5E5B-4875-B46E-8C2557279F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F4A0A-A4B9-453F-94C9-A8687C80E19B}" type="slidenum">
              <a:rPr lang="de-CH" smtClean="0"/>
              <a:t>‹Nr.›</a:t>
            </a:fld>
            <a:endParaRPr lang="de-CH"/>
          </a:p>
        </p:txBody>
      </p:sp>
    </p:spTree>
    <p:extLst>
      <p:ext uri="{BB962C8B-B14F-4D97-AF65-F5344CB8AC3E}">
        <p14:creationId xmlns:p14="http://schemas.microsoft.com/office/powerpoint/2010/main" val="248345668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heidazunft.ch/derrebberg/hoechsterweinberg.php"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restaurant-heida.ch/unser-restaurant/restaurant-heida/" TargetMode="External"/><Relationship Id="rId2" Type="http://schemas.openxmlformats.org/officeDocument/2006/relationships/hyperlink" Target="https://www.booking.com/hotel/ch/gebidem.html?aid=1176221&amp;no_rooms=1&amp;group_adults=1" TargetMode="External"/><Relationship Id="rId1" Type="http://schemas.openxmlformats.org/officeDocument/2006/relationships/slideLayout" Target="../slideLayouts/slideLayout7.xml"/><Relationship Id="rId4" Type="http://schemas.openxmlformats.org/officeDocument/2006/relationships/hyperlink" Target="https://wegwandern.ch/listing/visp-visperterminen-reblehrpfad-wanderung-wander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F9797FF-3122-41D5-9EB3-7F439C6DED2E}"/>
              </a:ext>
            </a:extLst>
          </p:cNvPr>
          <p:cNvPicPr>
            <a:picLocks noChangeAspect="1"/>
          </p:cNvPicPr>
          <p:nvPr/>
        </p:nvPicPr>
        <p:blipFill>
          <a:blip r:embed="rId2"/>
          <a:stretch>
            <a:fillRect/>
          </a:stretch>
        </p:blipFill>
        <p:spPr>
          <a:xfrm rot="21132427">
            <a:off x="3389914" y="2327136"/>
            <a:ext cx="5166254" cy="3874691"/>
          </a:xfrm>
          <a:prstGeom prst="rect">
            <a:avLst/>
          </a:prstGeom>
        </p:spPr>
      </p:pic>
      <p:sp>
        <p:nvSpPr>
          <p:cNvPr id="5" name="Textfeld 4">
            <a:extLst>
              <a:ext uri="{FF2B5EF4-FFF2-40B4-BE49-F238E27FC236}">
                <a16:creationId xmlns:a16="http://schemas.microsoft.com/office/drawing/2014/main" id="{1109E0BD-5A24-4694-B895-85F1D1FA6BAC}"/>
              </a:ext>
            </a:extLst>
          </p:cNvPr>
          <p:cNvSpPr txBox="1"/>
          <p:nvPr/>
        </p:nvSpPr>
        <p:spPr>
          <a:xfrm>
            <a:off x="3649980" y="861060"/>
            <a:ext cx="5882640" cy="1077218"/>
          </a:xfrm>
          <a:prstGeom prst="rect">
            <a:avLst/>
          </a:prstGeom>
          <a:noFill/>
        </p:spPr>
        <p:txBody>
          <a:bodyPr wrap="square" rtlCol="0">
            <a:spAutoFit/>
          </a:bodyPr>
          <a:lstStyle/>
          <a:p>
            <a:r>
              <a:rPr lang="de-CH" sz="3200" i="1" dirty="0"/>
              <a:t>VISP und VISPERTERMINEN </a:t>
            </a:r>
          </a:p>
          <a:p>
            <a:r>
              <a:rPr lang="de-CH" sz="3200" i="1" dirty="0"/>
              <a:t>27.4. –  4. 5. 2021</a:t>
            </a:r>
          </a:p>
        </p:txBody>
      </p:sp>
      <p:sp>
        <p:nvSpPr>
          <p:cNvPr id="2" name="Textfeld 1">
            <a:extLst>
              <a:ext uri="{FF2B5EF4-FFF2-40B4-BE49-F238E27FC236}">
                <a16:creationId xmlns:a16="http://schemas.microsoft.com/office/drawing/2014/main" id="{9279E222-19DB-4E84-A61F-620B370FDC2B}"/>
              </a:ext>
            </a:extLst>
          </p:cNvPr>
          <p:cNvSpPr txBox="1"/>
          <p:nvPr/>
        </p:nvSpPr>
        <p:spPr>
          <a:xfrm>
            <a:off x="9532620" y="6164580"/>
            <a:ext cx="2034540" cy="369332"/>
          </a:xfrm>
          <a:prstGeom prst="rect">
            <a:avLst/>
          </a:prstGeom>
          <a:noFill/>
        </p:spPr>
        <p:txBody>
          <a:bodyPr wrap="square" rtlCol="0">
            <a:spAutoFit/>
          </a:bodyPr>
          <a:lstStyle/>
          <a:p>
            <a:r>
              <a:rPr lang="de-CH" dirty="0"/>
              <a:t>Walter Käppeli</a:t>
            </a:r>
          </a:p>
        </p:txBody>
      </p:sp>
    </p:spTree>
    <p:extLst>
      <p:ext uri="{BB962C8B-B14F-4D97-AF65-F5344CB8AC3E}">
        <p14:creationId xmlns:p14="http://schemas.microsoft.com/office/powerpoint/2010/main" val="386063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AE907749-5727-4AD9-AF9B-976D8EFDAD0B}"/>
              </a:ext>
            </a:extLst>
          </p:cNvPr>
          <p:cNvSpPr txBox="1"/>
          <p:nvPr/>
        </p:nvSpPr>
        <p:spPr>
          <a:xfrm>
            <a:off x="838200" y="449579"/>
            <a:ext cx="10963276" cy="5170646"/>
          </a:xfrm>
          <a:prstGeom prst="rect">
            <a:avLst/>
          </a:prstGeom>
          <a:noFill/>
        </p:spPr>
        <p:txBody>
          <a:bodyPr wrap="square">
            <a:spAutoFit/>
          </a:bodyPr>
          <a:lstStyle/>
          <a:p>
            <a:pPr algn="l"/>
            <a:r>
              <a:rPr lang="de-CH" sz="2400" b="1" i="0" dirty="0">
                <a:solidFill>
                  <a:srgbClr val="000000"/>
                </a:solidFill>
                <a:effectLst/>
                <a:latin typeface="Roboto" panose="02000000000000000000" pitchFamily="2" charset="0"/>
              </a:rPr>
              <a:t>Wegbeschrieb von Visp nach </a:t>
            </a:r>
            <a:r>
              <a:rPr lang="de-CH" sz="2400" b="1" i="0" dirty="0" err="1">
                <a:solidFill>
                  <a:srgbClr val="000000"/>
                </a:solidFill>
                <a:effectLst/>
                <a:latin typeface="Roboto" panose="02000000000000000000" pitchFamily="2" charset="0"/>
              </a:rPr>
              <a:t>Visperterminen</a:t>
            </a:r>
            <a:endParaRPr lang="de-CH" sz="2400" b="1" i="0" dirty="0">
              <a:solidFill>
                <a:srgbClr val="000000"/>
              </a:solidFill>
              <a:effectLst/>
              <a:latin typeface="Roboto" panose="02000000000000000000" pitchFamily="2" charset="0"/>
            </a:endParaRPr>
          </a:p>
          <a:p>
            <a:pPr algn="l"/>
            <a:endParaRPr lang="de-CH" b="0" i="0" dirty="0">
              <a:solidFill>
                <a:srgbClr val="999999"/>
              </a:solidFill>
              <a:effectLst/>
              <a:latin typeface="Roboto" panose="02000000000000000000" pitchFamily="2" charset="0"/>
            </a:endParaRPr>
          </a:p>
          <a:p>
            <a:pPr algn="l"/>
            <a:r>
              <a:rPr lang="de-CH" b="0" i="0" dirty="0">
                <a:solidFill>
                  <a:srgbClr val="000000"/>
                </a:solidFill>
                <a:effectLst/>
                <a:latin typeface="Roboto" panose="02000000000000000000" pitchFamily="2" charset="0"/>
              </a:rPr>
              <a:t>Ausgangspunkt der Wanderung ist der </a:t>
            </a:r>
            <a:r>
              <a:rPr lang="de-CH" b="1" i="0" dirty="0">
                <a:solidFill>
                  <a:srgbClr val="000000"/>
                </a:solidFill>
                <a:effectLst/>
                <a:latin typeface="Roboto" panose="02000000000000000000" pitchFamily="2" charset="0"/>
              </a:rPr>
              <a:t>Bahnhof </a:t>
            </a:r>
            <a:r>
              <a:rPr lang="de-CH" b="1" i="1" dirty="0">
                <a:solidFill>
                  <a:srgbClr val="000000"/>
                </a:solidFill>
                <a:effectLst/>
                <a:latin typeface="Roboto" panose="02000000000000000000" pitchFamily="2" charset="0"/>
              </a:rPr>
              <a:t>Visp.</a:t>
            </a:r>
            <a:r>
              <a:rPr lang="de-CH" b="1" i="0" dirty="0">
                <a:solidFill>
                  <a:srgbClr val="000000"/>
                </a:solidFill>
                <a:effectLst/>
                <a:latin typeface="Roboto" panose="02000000000000000000" pitchFamily="2" charset="0"/>
              </a:rPr>
              <a:t> </a:t>
            </a:r>
            <a:r>
              <a:rPr lang="de-CH" b="0" i="0" dirty="0">
                <a:solidFill>
                  <a:srgbClr val="000000"/>
                </a:solidFill>
                <a:effectLst/>
                <a:latin typeface="Roboto" panose="02000000000000000000" pitchFamily="2" charset="0"/>
              </a:rPr>
              <a:t>Von hier folgt man dem Wegweiser Richtung </a:t>
            </a:r>
            <a:r>
              <a:rPr lang="de-CH" b="1" i="1" dirty="0" err="1">
                <a:solidFill>
                  <a:srgbClr val="000000"/>
                </a:solidFill>
                <a:effectLst/>
                <a:latin typeface="Roboto" panose="02000000000000000000" pitchFamily="2" charset="0"/>
              </a:rPr>
              <a:t>Visperterminen</a:t>
            </a:r>
            <a:r>
              <a:rPr lang="de-CH" b="0" i="1" dirty="0">
                <a:solidFill>
                  <a:srgbClr val="000000"/>
                </a:solidFill>
                <a:effectLst/>
                <a:latin typeface="Roboto" panose="02000000000000000000" pitchFamily="2" charset="0"/>
              </a:rPr>
              <a:t>.</a:t>
            </a:r>
            <a:r>
              <a:rPr lang="de-CH" b="0" i="0" dirty="0">
                <a:solidFill>
                  <a:srgbClr val="000000"/>
                </a:solidFill>
                <a:effectLst/>
                <a:latin typeface="Roboto" panose="02000000000000000000" pitchFamily="2" charset="0"/>
              </a:rPr>
              <a:t> Die Route verläuft durch die Altstadt Richtung Süden, auf der </a:t>
            </a:r>
            <a:r>
              <a:rPr lang="de-CH" b="0" i="1" dirty="0">
                <a:solidFill>
                  <a:srgbClr val="000000"/>
                </a:solidFill>
                <a:effectLst/>
                <a:latin typeface="Roboto" panose="02000000000000000000" pitchFamily="2" charset="0"/>
              </a:rPr>
              <a:t>Bahnhofstrasse,</a:t>
            </a:r>
            <a:r>
              <a:rPr lang="de-CH" b="0" i="0" dirty="0">
                <a:solidFill>
                  <a:srgbClr val="000000"/>
                </a:solidFill>
                <a:effectLst/>
                <a:latin typeface="Roboto" panose="02000000000000000000" pitchFamily="2" charset="0"/>
              </a:rPr>
              <a:t> die </a:t>
            </a:r>
            <a:r>
              <a:rPr lang="de-CH" b="0" i="1" dirty="0">
                <a:solidFill>
                  <a:srgbClr val="000000"/>
                </a:solidFill>
                <a:effectLst/>
                <a:latin typeface="Roboto" panose="02000000000000000000" pitchFamily="2" charset="0"/>
              </a:rPr>
              <a:t>Kantonsstrasse</a:t>
            </a:r>
            <a:r>
              <a:rPr lang="de-CH" b="0" i="0" dirty="0">
                <a:solidFill>
                  <a:srgbClr val="000000"/>
                </a:solidFill>
                <a:effectLst/>
                <a:latin typeface="Roboto" panose="02000000000000000000" pitchFamily="2" charset="0"/>
              </a:rPr>
              <a:t> querend und mündet auf dem </a:t>
            </a:r>
            <a:r>
              <a:rPr lang="de-CH" b="0" i="1" dirty="0">
                <a:solidFill>
                  <a:srgbClr val="000000"/>
                </a:solidFill>
                <a:effectLst/>
                <a:latin typeface="Roboto" panose="02000000000000000000" pitchFamily="2" charset="0"/>
              </a:rPr>
              <a:t>Kaufplatz</a:t>
            </a:r>
            <a:r>
              <a:rPr lang="de-CH" b="0" i="0" dirty="0">
                <a:solidFill>
                  <a:srgbClr val="000000"/>
                </a:solidFill>
                <a:effectLst/>
                <a:latin typeface="Roboto" panose="02000000000000000000" pitchFamily="2" charset="0"/>
              </a:rPr>
              <a:t> in der Altstadt.</a:t>
            </a:r>
          </a:p>
          <a:p>
            <a:pPr algn="l"/>
            <a:endParaRPr lang="de-CH" dirty="0">
              <a:solidFill>
                <a:srgbClr val="000000"/>
              </a:solidFill>
              <a:latin typeface="Roboto" panose="02000000000000000000" pitchFamily="2" charset="0"/>
            </a:endParaRPr>
          </a:p>
          <a:p>
            <a:pPr algn="l"/>
            <a:r>
              <a:rPr lang="de-CH" b="0" i="0" dirty="0">
                <a:solidFill>
                  <a:srgbClr val="000000"/>
                </a:solidFill>
                <a:effectLst/>
                <a:latin typeface="Roboto" panose="02000000000000000000" pitchFamily="2" charset="0"/>
              </a:rPr>
              <a:t> Weiter geht es nun leicht aufwärts am alten </a:t>
            </a:r>
            <a:r>
              <a:rPr lang="de-CH" b="0" i="1" dirty="0">
                <a:solidFill>
                  <a:srgbClr val="000000"/>
                </a:solidFill>
                <a:effectLst/>
                <a:latin typeface="Roboto" panose="02000000000000000000" pitchFamily="2" charset="0"/>
              </a:rPr>
              <a:t>Gerichtsgebäude</a:t>
            </a:r>
            <a:r>
              <a:rPr lang="de-CH" b="0" i="0" dirty="0">
                <a:solidFill>
                  <a:srgbClr val="000000"/>
                </a:solidFill>
                <a:effectLst/>
                <a:latin typeface="Roboto" panose="02000000000000000000" pitchFamily="2" charset="0"/>
              </a:rPr>
              <a:t> und der </a:t>
            </a:r>
            <a:r>
              <a:rPr lang="de-CH" b="0" i="1" dirty="0">
                <a:solidFill>
                  <a:srgbClr val="000000"/>
                </a:solidFill>
                <a:effectLst/>
                <a:latin typeface="Roboto" panose="02000000000000000000" pitchFamily="2" charset="0"/>
              </a:rPr>
              <a:t>Martinskirche </a:t>
            </a:r>
            <a:r>
              <a:rPr lang="de-CH" b="0" i="0" dirty="0">
                <a:solidFill>
                  <a:srgbClr val="000000"/>
                </a:solidFill>
                <a:effectLst/>
                <a:latin typeface="Roboto" panose="02000000000000000000" pitchFamily="2" charset="0"/>
              </a:rPr>
              <a:t>sowie dem</a:t>
            </a:r>
            <a:r>
              <a:rPr lang="de-CH" b="0" i="1" dirty="0">
                <a:solidFill>
                  <a:srgbClr val="000000"/>
                </a:solidFill>
                <a:effectLst/>
                <a:latin typeface="Roboto" panose="02000000000000000000" pitchFamily="2" charset="0"/>
              </a:rPr>
              <a:t> Friedhof </a:t>
            </a:r>
            <a:r>
              <a:rPr lang="de-CH" b="0" i="0" dirty="0">
                <a:solidFill>
                  <a:srgbClr val="000000"/>
                </a:solidFill>
                <a:effectLst/>
                <a:latin typeface="Roboto" panose="02000000000000000000" pitchFamily="2" charset="0"/>
              </a:rPr>
              <a:t>vorbei. Unmittelbar folgt der Wegweiser zum </a:t>
            </a:r>
            <a:r>
              <a:rPr lang="de-CH" b="1" i="1" dirty="0" err="1">
                <a:solidFill>
                  <a:srgbClr val="000000"/>
                </a:solidFill>
                <a:effectLst/>
                <a:latin typeface="Roboto" panose="02000000000000000000" pitchFamily="2" charset="0"/>
              </a:rPr>
              <a:t>Reblehrpfad</a:t>
            </a:r>
            <a:r>
              <a:rPr lang="de-CH" b="0" i="1" dirty="0">
                <a:solidFill>
                  <a:srgbClr val="000000"/>
                </a:solidFill>
                <a:effectLst/>
                <a:latin typeface="Roboto" panose="02000000000000000000" pitchFamily="2" charset="0"/>
              </a:rPr>
              <a:t>.</a:t>
            </a:r>
            <a:r>
              <a:rPr lang="de-CH" b="0" i="0" dirty="0">
                <a:solidFill>
                  <a:srgbClr val="000000"/>
                </a:solidFill>
                <a:effectLst/>
                <a:latin typeface="Roboto" panose="02000000000000000000" pitchFamily="2" charset="0"/>
              </a:rPr>
              <a:t> Hier nach links abbiegen in Richtung </a:t>
            </a:r>
            <a:r>
              <a:rPr lang="de-CH" b="0" i="1" dirty="0" err="1">
                <a:solidFill>
                  <a:srgbClr val="000000"/>
                </a:solidFill>
                <a:effectLst/>
                <a:latin typeface="Roboto" panose="02000000000000000000" pitchFamily="2" charset="0"/>
              </a:rPr>
              <a:t>Vispertermine</a:t>
            </a:r>
            <a:r>
              <a:rPr lang="de-CH" b="0" i="1" dirty="0">
                <a:solidFill>
                  <a:srgbClr val="000000"/>
                </a:solidFill>
                <a:effectLst/>
                <a:latin typeface="Roboto" panose="02000000000000000000" pitchFamily="2" charset="0"/>
              </a:rPr>
              <a:t>.</a:t>
            </a:r>
            <a:r>
              <a:rPr lang="de-CH" b="0" i="0" dirty="0">
                <a:solidFill>
                  <a:srgbClr val="000000"/>
                </a:solidFill>
                <a:effectLst/>
                <a:latin typeface="Roboto" panose="02000000000000000000" pitchFamily="2" charset="0"/>
              </a:rPr>
              <a:t> Nach dem Weiler </a:t>
            </a:r>
            <a:r>
              <a:rPr lang="de-CH" b="0" i="1" dirty="0">
                <a:solidFill>
                  <a:srgbClr val="000000"/>
                </a:solidFill>
                <a:effectLst/>
                <a:latin typeface="Roboto" panose="02000000000000000000" pitchFamily="2" charset="0"/>
              </a:rPr>
              <a:t>Hubel</a:t>
            </a:r>
            <a:r>
              <a:rPr lang="de-CH" b="0" i="0" dirty="0">
                <a:solidFill>
                  <a:srgbClr val="000000"/>
                </a:solidFill>
                <a:effectLst/>
                <a:latin typeface="Roboto" panose="02000000000000000000" pitchFamily="2" charset="0"/>
              </a:rPr>
              <a:t> und den letzten Häusern beginnen die Rebhänge. Bei der nächsten Weggablung biegt man links, in einen zunächst steileren aber kurzen Hang hinauf, in den Wanderweg hinein. Hier beginnt der </a:t>
            </a:r>
            <a:r>
              <a:rPr lang="de-CH" b="0" i="0" u="none" strike="noStrike" dirty="0" err="1">
                <a:solidFill>
                  <a:srgbClr val="DD3333"/>
                </a:solidFill>
                <a:effectLst/>
                <a:latin typeface="Roboto" panose="02000000000000000000" pitchFamily="2" charset="0"/>
                <a:hlinkClick r:id="rId3"/>
              </a:rPr>
              <a:t>Reblehrpfad</a:t>
            </a:r>
            <a:r>
              <a:rPr lang="de-CH" b="0" i="1" dirty="0">
                <a:solidFill>
                  <a:srgbClr val="000000"/>
                </a:solidFill>
                <a:effectLst/>
                <a:latin typeface="Roboto" panose="02000000000000000000" pitchFamily="2" charset="0"/>
              </a:rPr>
              <a:t>.  </a:t>
            </a:r>
            <a:endParaRPr lang="de-CH" b="0" i="0" dirty="0">
              <a:solidFill>
                <a:srgbClr val="999999"/>
              </a:solidFill>
              <a:effectLst/>
              <a:latin typeface="Roboto" panose="02000000000000000000" pitchFamily="2" charset="0"/>
            </a:endParaRPr>
          </a:p>
          <a:p>
            <a:pPr algn="l"/>
            <a:r>
              <a:rPr lang="de-CH" b="0" i="0" dirty="0">
                <a:solidFill>
                  <a:srgbClr val="000000"/>
                </a:solidFill>
                <a:effectLst/>
                <a:latin typeface="Roboto" panose="02000000000000000000" pitchFamily="2" charset="0"/>
              </a:rPr>
              <a:t>Über </a:t>
            </a:r>
            <a:r>
              <a:rPr lang="de-CH" b="0" i="1" dirty="0" err="1">
                <a:solidFill>
                  <a:srgbClr val="000000"/>
                </a:solidFill>
                <a:effectLst/>
                <a:latin typeface="Roboto" panose="02000000000000000000" pitchFamily="2" charset="0"/>
              </a:rPr>
              <a:t>Wimdu</a:t>
            </a:r>
            <a:r>
              <a:rPr lang="de-CH" b="0" i="0" dirty="0">
                <a:solidFill>
                  <a:srgbClr val="000000"/>
                </a:solidFill>
                <a:effectLst/>
                <a:latin typeface="Roboto" panose="02000000000000000000" pitchFamily="2" charset="0"/>
              </a:rPr>
              <a:t> (Traubenlese), </a:t>
            </a:r>
            <a:r>
              <a:rPr lang="de-CH" b="0" i="1" dirty="0" err="1">
                <a:solidFill>
                  <a:srgbClr val="000000"/>
                </a:solidFill>
                <a:effectLst/>
                <a:latin typeface="Roboto" panose="02000000000000000000" pitchFamily="2" charset="0"/>
              </a:rPr>
              <a:t>Foltru</a:t>
            </a:r>
            <a:r>
              <a:rPr lang="de-CH" b="0" i="0" dirty="0">
                <a:solidFill>
                  <a:srgbClr val="000000"/>
                </a:solidFill>
                <a:effectLst/>
                <a:latin typeface="Roboto" panose="02000000000000000000" pitchFamily="2" charset="0"/>
              </a:rPr>
              <a:t> (Stockpflege), </a:t>
            </a:r>
            <a:r>
              <a:rPr lang="de-CH" b="0" i="1" dirty="0" err="1">
                <a:solidFill>
                  <a:srgbClr val="000000"/>
                </a:solidFill>
                <a:effectLst/>
                <a:latin typeface="Roboto" panose="02000000000000000000" pitchFamily="2" charset="0"/>
              </a:rPr>
              <a:t>Schniidu</a:t>
            </a:r>
            <a:r>
              <a:rPr lang="de-CH" b="0" i="0" dirty="0">
                <a:solidFill>
                  <a:srgbClr val="000000"/>
                </a:solidFill>
                <a:effectLst/>
                <a:latin typeface="Roboto" panose="02000000000000000000" pitchFamily="2" charset="0"/>
              </a:rPr>
              <a:t> (Rebenschneiden) oder </a:t>
            </a:r>
            <a:r>
              <a:rPr lang="de-CH" b="0" i="1" dirty="0" err="1">
                <a:solidFill>
                  <a:srgbClr val="000000"/>
                </a:solidFill>
                <a:effectLst/>
                <a:latin typeface="Roboto" panose="02000000000000000000" pitchFamily="2" charset="0"/>
              </a:rPr>
              <a:t>Müüru</a:t>
            </a:r>
            <a:r>
              <a:rPr lang="de-CH" b="0" i="0" dirty="0">
                <a:solidFill>
                  <a:srgbClr val="000000"/>
                </a:solidFill>
                <a:effectLst/>
                <a:latin typeface="Roboto" panose="02000000000000000000" pitchFamily="2" charset="0"/>
              </a:rPr>
              <a:t> (Schäden an Trockenmauern beheben) </a:t>
            </a:r>
            <a:r>
              <a:rPr lang="de-CH" b="0" i="0" dirty="0" err="1">
                <a:solidFill>
                  <a:srgbClr val="000000"/>
                </a:solidFill>
                <a:effectLst/>
                <a:latin typeface="Roboto" panose="02000000000000000000" pitchFamily="2" charset="0"/>
              </a:rPr>
              <a:t>uvm</a:t>
            </a:r>
            <a:r>
              <a:rPr lang="de-CH" b="0" i="0" dirty="0">
                <a:solidFill>
                  <a:srgbClr val="000000"/>
                </a:solidFill>
                <a:effectLst/>
                <a:latin typeface="Roboto" panose="02000000000000000000" pitchFamily="2" charset="0"/>
              </a:rPr>
              <a:t>. erfährt man auf I</a:t>
            </a:r>
            <a:r>
              <a:rPr lang="de-CH" b="1" i="0" dirty="0">
                <a:solidFill>
                  <a:srgbClr val="000000"/>
                </a:solidFill>
                <a:effectLst/>
                <a:latin typeface="Roboto" panose="02000000000000000000" pitchFamily="2" charset="0"/>
              </a:rPr>
              <a:t>nformationstafeln</a:t>
            </a:r>
            <a:r>
              <a:rPr lang="de-CH" b="0" i="0" dirty="0">
                <a:solidFill>
                  <a:srgbClr val="000000"/>
                </a:solidFill>
                <a:effectLst/>
                <a:latin typeface="Roboto" panose="02000000000000000000" pitchFamily="2" charset="0"/>
              </a:rPr>
              <a:t> – Wissenswertes über die Tradition, die Pflege und den Schwierigkeiten des Weinbaus in dieser Gegend. Das </a:t>
            </a:r>
            <a:r>
              <a:rPr lang="de-CH" b="0" i="1" dirty="0" err="1">
                <a:solidFill>
                  <a:srgbClr val="000000"/>
                </a:solidFill>
                <a:effectLst/>
                <a:latin typeface="Roboto" panose="02000000000000000000" pitchFamily="2" charset="0"/>
              </a:rPr>
              <a:t>Vispertal</a:t>
            </a:r>
            <a:r>
              <a:rPr lang="de-CH" b="0" i="0" dirty="0">
                <a:solidFill>
                  <a:srgbClr val="000000"/>
                </a:solidFill>
                <a:effectLst/>
                <a:latin typeface="Roboto" panose="02000000000000000000" pitchFamily="2" charset="0"/>
              </a:rPr>
              <a:t> liegt in einer der niederschlagsärmsten Gebiete der Schweiz. Die «Riebe» liegt mit einer Südwestneigung von 40° auch noch im Herbst ideal gegen die Sonne gerichtet und frontal im </a:t>
            </a:r>
            <a:r>
              <a:rPr lang="de-CH" b="0" i="0" dirty="0" err="1">
                <a:solidFill>
                  <a:srgbClr val="000000"/>
                </a:solidFill>
                <a:effectLst/>
                <a:latin typeface="Roboto" panose="02000000000000000000" pitchFamily="2" charset="0"/>
              </a:rPr>
              <a:t>Föhntal</a:t>
            </a:r>
            <a:r>
              <a:rPr lang="de-CH" b="0" i="0" dirty="0">
                <a:solidFill>
                  <a:srgbClr val="999999"/>
                </a:solidFill>
                <a:effectLst/>
                <a:latin typeface="Roboto" panose="02000000000000000000" pitchFamily="2" charset="0"/>
              </a:rPr>
              <a:t> </a:t>
            </a:r>
            <a:r>
              <a:rPr lang="de-CH" b="0" i="0" dirty="0">
                <a:solidFill>
                  <a:srgbClr val="000000"/>
                </a:solidFill>
                <a:effectLst/>
                <a:latin typeface="Roboto" panose="02000000000000000000" pitchFamily="2" charset="0"/>
              </a:rPr>
              <a:t>gegen Nordwinde geschützt. Hier wird einer der besten Weine – wie der </a:t>
            </a:r>
            <a:r>
              <a:rPr lang="de-CH" b="0" i="1" dirty="0">
                <a:solidFill>
                  <a:srgbClr val="000000"/>
                </a:solidFill>
                <a:effectLst/>
                <a:latin typeface="Roboto" panose="02000000000000000000" pitchFamily="2" charset="0"/>
              </a:rPr>
              <a:t>Heida</a:t>
            </a:r>
            <a:r>
              <a:rPr lang="de-CH" b="0" i="0" dirty="0">
                <a:solidFill>
                  <a:srgbClr val="000000"/>
                </a:solidFill>
                <a:effectLst/>
                <a:latin typeface="Roboto" panose="02000000000000000000" pitchFamily="2" charset="0"/>
              </a:rPr>
              <a:t> und </a:t>
            </a:r>
            <a:r>
              <a:rPr lang="de-CH" b="0" i="1" dirty="0">
                <a:solidFill>
                  <a:srgbClr val="000000"/>
                </a:solidFill>
                <a:effectLst/>
                <a:latin typeface="Roboto" panose="02000000000000000000" pitchFamily="2" charset="0"/>
              </a:rPr>
              <a:t>Pinot Noir</a:t>
            </a:r>
            <a:r>
              <a:rPr lang="de-CH" b="0" i="0" dirty="0">
                <a:solidFill>
                  <a:srgbClr val="000000"/>
                </a:solidFill>
                <a:effectLst/>
                <a:latin typeface="Roboto" panose="02000000000000000000" pitchFamily="2" charset="0"/>
              </a:rPr>
              <a:t> – der Schweiz produziert</a:t>
            </a:r>
          </a:p>
          <a:p>
            <a:pPr algn="l"/>
            <a:endParaRPr lang="de-CH" b="0" i="0" dirty="0">
              <a:solidFill>
                <a:srgbClr val="999999"/>
              </a:solidFill>
              <a:effectLst/>
              <a:latin typeface="Roboto" panose="02000000000000000000" pitchFamily="2" charset="0"/>
            </a:endParaRPr>
          </a:p>
        </p:txBody>
      </p:sp>
    </p:spTree>
    <p:extLst>
      <p:ext uri="{BB962C8B-B14F-4D97-AF65-F5344CB8AC3E}">
        <p14:creationId xmlns:p14="http://schemas.microsoft.com/office/powerpoint/2010/main" val="1277224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E2E6B43-B457-436C-822B-A93B112D3839}"/>
              </a:ext>
            </a:extLst>
          </p:cNvPr>
          <p:cNvSpPr txBox="1"/>
          <p:nvPr/>
        </p:nvSpPr>
        <p:spPr>
          <a:xfrm>
            <a:off x="487680" y="197346"/>
            <a:ext cx="11216639" cy="59093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Hier biegt man von der Asphaltstrasse in einen herrlichen Bergweg, nach rechts Richtung</a:t>
            </a:r>
            <a:r>
              <a:rPr kumimoji="0" lang="de-CH" sz="18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de-CH" sz="1800" b="1" i="1" u="none" strike="noStrike" kern="1200" cap="none" spc="0" normalizeH="0" baseline="0" noProof="0" dirty="0" err="1">
                <a:ln>
                  <a:noFill/>
                </a:ln>
                <a:solidFill>
                  <a:srgbClr val="000000"/>
                </a:solidFill>
                <a:effectLst/>
                <a:uLnTx/>
                <a:uFillTx/>
                <a:latin typeface="Roboto" panose="02000000000000000000" pitchFamily="2" charset="0"/>
                <a:ea typeface="+mn-ea"/>
                <a:cs typeface="+mn-cs"/>
              </a:rPr>
              <a:t>Oberstalden</a:t>
            </a:r>
            <a:r>
              <a:rPr kumimoji="0" lang="de-CH" sz="18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ein (nicht via Rebberg). Kurz darauf findet man sich mitten im Wald, leicht abwärts führend überquert man den Bergbach </a:t>
            </a:r>
            <a:r>
              <a:rPr kumimoji="0" lang="de-CH" sz="1800" b="0" i="1" u="none" strike="noStrike" kern="1200" cap="none" spc="0" normalizeH="0" baseline="0" noProof="0" dirty="0" err="1">
                <a:ln>
                  <a:noFill/>
                </a:ln>
                <a:solidFill>
                  <a:srgbClr val="000000"/>
                </a:solidFill>
                <a:effectLst/>
                <a:uLnTx/>
                <a:uFillTx/>
                <a:latin typeface="Roboto" panose="02000000000000000000" pitchFamily="2" charset="0"/>
                <a:ea typeface="+mn-ea"/>
                <a:cs typeface="+mn-cs"/>
              </a:rPr>
              <a:t>Bächji</a:t>
            </a:r>
            <a:r>
              <a:rPr kumimoji="0" lang="de-CH" sz="1800" b="0" i="1" u="none" strike="noStrike" kern="1200" cap="none" spc="0" normalizeH="0" baseline="0" noProof="0" dirty="0">
                <a:ln>
                  <a:noFill/>
                </a:ln>
                <a:solidFill>
                  <a:srgbClr val="000000"/>
                </a:solidFill>
                <a:effectLst/>
                <a:uLnTx/>
                <a:uFillTx/>
                <a:latin typeface="Roboto" panose="02000000000000000000" pitchFamily="2" charset="0"/>
                <a:ea typeface="+mn-ea"/>
                <a:cs typeface="+mn-cs"/>
              </a:rPr>
              <a:t>.</a:t>
            </a: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In einem leichten Gegenanstieg geht es dann hinauf zum Weiler </a:t>
            </a:r>
            <a:r>
              <a:rPr kumimoji="0" lang="de-CH" sz="1800" b="0" i="1" u="none" strike="noStrike" kern="1200" cap="none" spc="0" normalizeH="0" baseline="0" noProof="0" dirty="0" err="1">
                <a:ln>
                  <a:noFill/>
                </a:ln>
                <a:solidFill>
                  <a:srgbClr val="000000"/>
                </a:solidFill>
                <a:effectLst/>
                <a:uLnTx/>
                <a:uFillTx/>
                <a:latin typeface="Roboto" panose="02000000000000000000" pitchFamily="2" charset="0"/>
                <a:ea typeface="+mn-ea"/>
                <a:cs typeface="+mn-cs"/>
              </a:rPr>
              <a:t>Oberstalden</a:t>
            </a:r>
            <a:r>
              <a:rPr kumimoji="0" lang="de-CH" sz="1800" b="0" i="1" u="none" strike="noStrike" kern="1200" cap="none" spc="0" normalizeH="0" baseline="0" noProof="0" dirty="0">
                <a:ln>
                  <a:noFill/>
                </a:ln>
                <a:solidFill>
                  <a:srgbClr val="000000"/>
                </a:solidFill>
                <a:effectLst/>
                <a:uLnTx/>
                <a:uFillTx/>
                <a:latin typeface="Roboto" panose="020000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i="1" dirty="0">
              <a:solidFill>
                <a:srgbClr val="000000"/>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Ab hier beginnt ein neuer Lehrpfad: </a:t>
            </a:r>
            <a:r>
              <a:rPr kumimoji="0" lang="de-CH" sz="1800" b="1" i="1" u="none" strike="noStrike" kern="1200" cap="none" spc="0" normalizeH="0" baseline="0" noProof="0" dirty="0" err="1">
                <a:ln>
                  <a:noFill/>
                </a:ln>
                <a:solidFill>
                  <a:srgbClr val="000000"/>
                </a:solidFill>
                <a:effectLst/>
                <a:uLnTx/>
                <a:uFillTx/>
                <a:latin typeface="Roboto" panose="02000000000000000000" pitchFamily="2" charset="0"/>
                <a:ea typeface="+mn-ea"/>
                <a:cs typeface="+mn-cs"/>
              </a:rPr>
              <a:t>Tärbiner</a:t>
            </a:r>
            <a:r>
              <a:rPr kumimoji="0" lang="de-CH" sz="1800" b="1" i="1"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de-CH" sz="1800" b="1" i="1" u="none" strike="noStrike" kern="1200" cap="none" spc="0" normalizeH="0" baseline="0" noProof="0" dirty="0" err="1">
                <a:ln>
                  <a:noFill/>
                </a:ln>
                <a:solidFill>
                  <a:srgbClr val="000000"/>
                </a:solidFill>
                <a:effectLst/>
                <a:uLnTx/>
                <a:uFillTx/>
                <a:latin typeface="Roboto" panose="02000000000000000000" pitchFamily="2" charset="0"/>
                <a:ea typeface="+mn-ea"/>
                <a:cs typeface="+mn-cs"/>
              </a:rPr>
              <a:t>Kulturwäg</a:t>
            </a:r>
            <a:r>
              <a:rPr kumimoji="0" lang="de-CH" sz="1800" b="0" i="1" u="none" strike="noStrike" kern="1200" cap="none" spc="0" normalizeH="0" baseline="0" noProof="0" dirty="0">
                <a:ln>
                  <a:noFill/>
                </a:ln>
                <a:solidFill>
                  <a:srgbClr val="000000"/>
                </a:solidFill>
                <a:effectLst/>
                <a:uLnTx/>
                <a:uFillTx/>
                <a:latin typeface="Roboto" panose="02000000000000000000" pitchFamily="2" charset="0"/>
                <a:ea typeface="+mn-ea"/>
                <a:cs typeface="+mn-cs"/>
              </a:rPr>
              <a:t>,</a:t>
            </a: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der die Geschichte, die Kultur, das Leben der Talbewohner eindrücklich thematisiert. Entlang von Trockenmauern, auf breitem </a:t>
            </a:r>
            <a:r>
              <a:rPr kumimoji="0" lang="de-CH" sz="1800" b="0" i="0" u="none" strike="noStrike" kern="1200" cap="none" spc="0" normalizeH="0" baseline="0" noProof="0" dirty="0" err="1">
                <a:ln>
                  <a:noFill/>
                </a:ln>
                <a:solidFill>
                  <a:srgbClr val="000000"/>
                </a:solidFill>
                <a:effectLst/>
                <a:uLnTx/>
                <a:uFillTx/>
                <a:latin typeface="Roboto" panose="02000000000000000000" pitchFamily="2" charset="0"/>
                <a:ea typeface="+mn-ea"/>
                <a:cs typeface="+mn-cs"/>
              </a:rPr>
              <a:t>Säumerweg</a:t>
            </a: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geht es leicht aufwärts durch lichten Wald nach </a:t>
            </a:r>
            <a:r>
              <a:rPr kumimoji="0" lang="de-CH" sz="1800" b="0" i="1" u="none" strike="noStrike" kern="1200" cap="none" spc="0" normalizeH="0" baseline="0" noProof="0" dirty="0" err="1">
                <a:ln>
                  <a:noFill/>
                </a:ln>
                <a:solidFill>
                  <a:srgbClr val="000000"/>
                </a:solidFill>
                <a:effectLst/>
                <a:uLnTx/>
                <a:uFillTx/>
                <a:latin typeface="Roboto" panose="02000000000000000000" pitchFamily="2" charset="0"/>
                <a:ea typeface="+mn-ea"/>
                <a:cs typeface="+mn-cs"/>
              </a:rPr>
              <a:t>Chrizji</a:t>
            </a:r>
            <a:r>
              <a:rPr kumimoji="0" lang="de-CH" sz="1800" b="0" i="1" u="none" strike="noStrike" kern="1200" cap="none" spc="0" normalizeH="0" baseline="0" noProof="0" dirty="0">
                <a:ln>
                  <a:noFill/>
                </a:ln>
                <a:solidFill>
                  <a:srgbClr val="000000"/>
                </a:solidFill>
                <a:effectLst/>
                <a:uLnTx/>
                <a:uFillTx/>
                <a:latin typeface="Roboto" panose="02000000000000000000" pitchFamily="2" charset="0"/>
                <a:ea typeface="+mn-ea"/>
                <a:cs typeface="+mn-cs"/>
              </a:rPr>
              <a:t>.</a:t>
            </a: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Zwischendurch kann man einen Blick auf die </a:t>
            </a:r>
            <a:r>
              <a:rPr kumimoji="0" lang="de-CH" sz="1800" b="0" i="1" u="none" strike="noStrike" kern="1200" cap="none" spc="0" normalizeH="0" baseline="0" noProof="0" dirty="0">
                <a:ln>
                  <a:noFill/>
                </a:ln>
                <a:solidFill>
                  <a:srgbClr val="000000"/>
                </a:solidFill>
                <a:effectLst/>
                <a:uLnTx/>
                <a:uFillTx/>
                <a:latin typeface="Roboto" panose="02000000000000000000" pitchFamily="2" charset="0"/>
                <a:ea typeface="+mn-ea"/>
                <a:cs typeface="+mn-cs"/>
              </a:rPr>
              <a:t>Matterhornspitze</a:t>
            </a: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erhaschen und Tiefblicke ins </a:t>
            </a:r>
            <a:r>
              <a:rPr kumimoji="0" lang="de-CH" sz="1800" b="0" i="1" u="none" strike="noStrike" kern="1200" cap="none" spc="0" normalizeH="0" baseline="0" noProof="0" dirty="0" err="1">
                <a:ln>
                  <a:noFill/>
                </a:ln>
                <a:solidFill>
                  <a:srgbClr val="000000"/>
                </a:solidFill>
                <a:effectLst/>
                <a:uLnTx/>
                <a:uFillTx/>
                <a:latin typeface="Roboto" panose="02000000000000000000" pitchFamily="2" charset="0"/>
                <a:ea typeface="+mn-ea"/>
                <a:cs typeface="+mn-cs"/>
              </a:rPr>
              <a:t>Vispertal</a:t>
            </a:r>
            <a:r>
              <a:rPr kumimoji="0" lang="de-CH" sz="1800" b="0" i="1" u="none" strike="noStrike" kern="1200" cap="none" spc="0" normalizeH="0" baseline="0" noProof="0" dirty="0">
                <a:ln>
                  <a:noFill/>
                </a:ln>
                <a:solidFill>
                  <a:srgbClr val="000000"/>
                </a:solidFill>
                <a:effectLst/>
                <a:uLnTx/>
                <a:uFillTx/>
                <a:latin typeface="Roboto" panose="02000000000000000000" pitchFamily="2" charset="0"/>
                <a:ea typeface="+mn-ea"/>
                <a:cs typeface="+mn-cs"/>
              </a:rPr>
              <a:t>.</a:t>
            </a: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Der alte, leicht aufwärts führende </a:t>
            </a:r>
            <a:r>
              <a:rPr kumimoji="0" lang="de-CH" sz="1800" b="0" i="0" u="none" strike="noStrike" kern="1200" cap="none" spc="0" normalizeH="0" baseline="0" noProof="0" dirty="0" err="1">
                <a:ln>
                  <a:noFill/>
                </a:ln>
                <a:solidFill>
                  <a:srgbClr val="000000"/>
                </a:solidFill>
                <a:effectLst/>
                <a:uLnTx/>
                <a:uFillTx/>
                <a:latin typeface="Roboto" panose="02000000000000000000" pitchFamily="2" charset="0"/>
                <a:ea typeface="+mn-ea"/>
                <a:cs typeface="+mn-cs"/>
              </a:rPr>
              <a:t>Säumerweg</a:t>
            </a: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beeindruckt durch seine Beschaffenheit. Umrahmt von einer Baumallee führt die Tour weiter, an einer Kapelle vorbei mit herrlichem Blick ins Tal und durch lichten Wald. Die eine und andere der 13 noch aktiven </a:t>
            </a:r>
            <a:r>
              <a:rPr kumimoji="0" lang="de-CH" sz="1800" b="1" i="0" u="none" strike="noStrike" kern="1200" cap="none" spc="0" normalizeH="0" baseline="0" noProof="0" dirty="0" err="1">
                <a:ln>
                  <a:noFill/>
                </a:ln>
                <a:solidFill>
                  <a:srgbClr val="000000"/>
                </a:solidFill>
                <a:effectLst/>
                <a:uLnTx/>
                <a:uFillTx/>
                <a:latin typeface="Roboto" panose="02000000000000000000" pitchFamily="2" charset="0"/>
                <a:ea typeface="+mn-ea"/>
                <a:cs typeface="+mn-cs"/>
              </a:rPr>
              <a:t>Suonen</a:t>
            </a:r>
            <a:r>
              <a:rPr kumimoji="0" lang="de-CH" sz="18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liegen auf dem Weg.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solidFill>
                <a:srgbClr val="000000"/>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Am Ende des Weges kommt man am unteren Dorfende von </a:t>
            </a:r>
            <a:r>
              <a:rPr kumimoji="0" lang="de-CH" sz="1800" b="0" i="1" u="none" strike="noStrike" kern="1200" cap="none" spc="0" normalizeH="0" baseline="0" noProof="0" dirty="0" err="1">
                <a:ln>
                  <a:noFill/>
                </a:ln>
                <a:solidFill>
                  <a:srgbClr val="000000"/>
                </a:solidFill>
                <a:effectLst/>
                <a:uLnTx/>
                <a:uFillTx/>
                <a:latin typeface="Roboto" panose="02000000000000000000" pitchFamily="2" charset="0"/>
                <a:ea typeface="+mn-ea"/>
                <a:cs typeface="+mn-cs"/>
              </a:rPr>
              <a:t>Visperterminen</a:t>
            </a: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an. Steil geht es den </a:t>
            </a:r>
            <a:r>
              <a:rPr kumimoji="0" lang="de-CH" sz="1800" b="0" i="1" u="none" strike="noStrike" kern="1200" cap="none" spc="0" normalizeH="0" baseline="0" noProof="0" dirty="0" err="1">
                <a:ln>
                  <a:noFill/>
                </a:ln>
                <a:solidFill>
                  <a:srgbClr val="000000"/>
                </a:solidFill>
                <a:effectLst/>
                <a:uLnTx/>
                <a:uFillTx/>
                <a:latin typeface="Roboto" panose="02000000000000000000" pitchFamily="2" charset="0"/>
                <a:ea typeface="+mn-ea"/>
                <a:cs typeface="+mn-cs"/>
              </a:rPr>
              <a:t>Furuweg</a:t>
            </a: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und </a:t>
            </a:r>
            <a:r>
              <a:rPr kumimoji="0" lang="de-CH" sz="1800" b="0" i="1" u="none" strike="noStrike" kern="1200" cap="none" spc="0" normalizeH="0" baseline="0" noProof="0" dirty="0" err="1">
                <a:ln>
                  <a:noFill/>
                </a:ln>
                <a:solidFill>
                  <a:srgbClr val="000000"/>
                </a:solidFill>
                <a:effectLst/>
                <a:uLnTx/>
                <a:uFillTx/>
                <a:latin typeface="Roboto" panose="02000000000000000000" pitchFamily="2" charset="0"/>
                <a:ea typeface="+mn-ea"/>
                <a:cs typeface="+mn-cs"/>
              </a:rPr>
              <a:t>Furustutz</a:t>
            </a: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hinauf bis man im Dorfkern steht.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solidFill>
                <a:srgbClr val="000000"/>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Unterhalb der Bushaltestelle (Busterminal) kann man sich im </a:t>
            </a:r>
            <a:r>
              <a:rPr kumimoji="0" lang="de-CH" sz="1800" b="0" i="0" u="none" strike="noStrike" kern="1200" cap="none" spc="0" normalizeH="0" baseline="0" noProof="0" dirty="0">
                <a:ln>
                  <a:noFill/>
                </a:ln>
                <a:solidFill>
                  <a:srgbClr val="DD3333"/>
                </a:solidFill>
                <a:effectLst/>
                <a:uLnTx/>
                <a:uFillTx/>
                <a:latin typeface="Roboto" panose="02000000000000000000" pitchFamily="2" charset="0"/>
                <a:ea typeface="+mn-ea"/>
                <a:cs typeface="+mn-cs"/>
                <a:hlinkClick r:id="rId2"/>
              </a:rPr>
              <a:t>Hotel </a:t>
            </a:r>
            <a:r>
              <a:rPr kumimoji="0" lang="de-CH" sz="1800" b="0" i="0" u="none" strike="noStrike" kern="1200" cap="none" spc="0" normalizeH="0" baseline="0" noProof="0" dirty="0" err="1">
                <a:ln>
                  <a:noFill/>
                </a:ln>
                <a:solidFill>
                  <a:srgbClr val="DD3333"/>
                </a:solidFill>
                <a:effectLst/>
                <a:uLnTx/>
                <a:uFillTx/>
                <a:latin typeface="Roboto" panose="02000000000000000000" pitchFamily="2" charset="0"/>
                <a:ea typeface="+mn-ea"/>
                <a:cs typeface="+mn-cs"/>
                <a:hlinkClick r:id="rId2"/>
              </a:rPr>
              <a:t>Gebidem</a:t>
            </a: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(+41 27 948 11 11) oder im </a:t>
            </a:r>
            <a:r>
              <a:rPr kumimoji="0" lang="de-CH" sz="1800" b="0" i="0" u="none" strike="noStrike" kern="1200" cap="none" spc="0" normalizeH="0" baseline="0" noProof="0" dirty="0">
                <a:ln>
                  <a:noFill/>
                </a:ln>
                <a:solidFill>
                  <a:srgbClr val="DD3333"/>
                </a:solidFill>
                <a:effectLst/>
                <a:uLnTx/>
                <a:uFillTx/>
                <a:latin typeface="Roboto" panose="02000000000000000000" pitchFamily="2" charset="0"/>
                <a:ea typeface="+mn-ea"/>
                <a:cs typeface="+mn-cs"/>
                <a:hlinkClick r:id="rId3"/>
              </a:rPr>
              <a:t>Restaurant Heida</a:t>
            </a:r>
            <a:r>
              <a:rPr kumimoji="0" lang="de-CH"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(+41 27 946 20 96) erfrischen.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srgbClr val="999999"/>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srgbClr val="999999"/>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999999"/>
                </a:solidFill>
                <a:effectLst/>
                <a:uLnTx/>
                <a:uFillTx/>
                <a:latin typeface="Roboto" panose="02000000000000000000" pitchFamily="2" charset="0"/>
                <a:ea typeface="+mn-ea"/>
                <a:cs typeface="+mn-cs"/>
              </a:rPr>
              <a:t>Aus:  </a:t>
            </a:r>
            <a:r>
              <a:rPr kumimoji="0" lang="de-CH" sz="1800" b="0" i="0" u="none" strike="noStrike" kern="1200" cap="none" spc="0" normalizeH="0" baseline="0" noProof="0" dirty="0">
                <a:ln>
                  <a:noFill/>
                </a:ln>
                <a:solidFill>
                  <a:srgbClr val="999999"/>
                </a:solidFill>
                <a:effectLst/>
                <a:uLnTx/>
                <a:uFillTx/>
                <a:latin typeface="Roboto" panose="02000000000000000000" pitchFamily="2" charset="0"/>
                <a:ea typeface="+mn-ea"/>
                <a:cs typeface="+mn-cs"/>
                <a:hlinkClick r:id="rId4"/>
              </a:rPr>
              <a:t>https://wegwandern.ch/listing/visp-visperterminen-reblehrpfad-wanderung-wandern/</a:t>
            </a:r>
            <a:endParaRPr kumimoji="0" lang="de-CH" sz="1800" b="0" i="0" u="none" strike="noStrike" kern="1200" cap="none" spc="0" normalizeH="0" baseline="0" noProof="0" dirty="0">
              <a:ln>
                <a:noFill/>
              </a:ln>
              <a:solidFill>
                <a:srgbClr val="999999"/>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p:txBody>
      </p:sp>
    </p:spTree>
    <p:extLst>
      <p:ext uri="{BB962C8B-B14F-4D97-AF65-F5344CB8AC3E}">
        <p14:creationId xmlns:p14="http://schemas.microsoft.com/office/powerpoint/2010/main" val="3009739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14122 (Mittel)">
            <a:extLst>
              <a:ext uri="{FF2B5EF4-FFF2-40B4-BE49-F238E27FC236}">
                <a16:creationId xmlns:a16="http://schemas.microsoft.com/office/drawing/2014/main" id="{2CC5807A-F03D-45B3-8802-6B52B645BB0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5400000">
            <a:off x="1042036" y="1022985"/>
            <a:ext cx="6233158" cy="4674869"/>
          </a:xfrm>
          <a:prstGeom prst="rect">
            <a:avLst/>
          </a:prstGeom>
        </p:spPr>
      </p:pic>
      <p:sp>
        <p:nvSpPr>
          <p:cNvPr id="2" name="Textfeld 1">
            <a:extLst>
              <a:ext uri="{FF2B5EF4-FFF2-40B4-BE49-F238E27FC236}">
                <a16:creationId xmlns:a16="http://schemas.microsoft.com/office/drawing/2014/main" id="{32A87E22-3233-4581-B883-4B2EFA95EF94}"/>
              </a:ext>
            </a:extLst>
          </p:cNvPr>
          <p:cNvSpPr txBox="1"/>
          <p:nvPr/>
        </p:nvSpPr>
        <p:spPr>
          <a:xfrm>
            <a:off x="6416040" y="2247900"/>
            <a:ext cx="4495800" cy="369332"/>
          </a:xfrm>
          <a:prstGeom prst="rect">
            <a:avLst/>
          </a:prstGeom>
          <a:noFill/>
        </p:spPr>
        <p:txBody>
          <a:bodyPr wrap="square" rtlCol="0">
            <a:spAutoFit/>
          </a:bodyPr>
          <a:lstStyle/>
          <a:p>
            <a:r>
              <a:rPr lang="de-CH" dirty="0"/>
              <a:t>Re</a:t>
            </a:r>
          </a:p>
        </p:txBody>
      </p:sp>
      <p:sp>
        <p:nvSpPr>
          <p:cNvPr id="4" name="Textfeld 3">
            <a:extLst>
              <a:ext uri="{FF2B5EF4-FFF2-40B4-BE49-F238E27FC236}">
                <a16:creationId xmlns:a16="http://schemas.microsoft.com/office/drawing/2014/main" id="{AC4F043B-3215-4D49-B065-1E12C7113DDC}"/>
              </a:ext>
            </a:extLst>
          </p:cNvPr>
          <p:cNvSpPr txBox="1"/>
          <p:nvPr/>
        </p:nvSpPr>
        <p:spPr>
          <a:xfrm>
            <a:off x="7071360" y="2617232"/>
            <a:ext cx="4610100" cy="1569660"/>
          </a:xfrm>
          <a:prstGeom prst="rect">
            <a:avLst/>
          </a:prstGeom>
          <a:noFill/>
        </p:spPr>
        <p:txBody>
          <a:bodyPr wrap="square" rtlCol="0">
            <a:spAutoFit/>
          </a:bodyPr>
          <a:lstStyle/>
          <a:p>
            <a:pPr algn="ctr"/>
            <a:r>
              <a:rPr lang="de-CH" sz="2400" b="1" dirty="0" err="1">
                <a:solidFill>
                  <a:schemeClr val="bg1"/>
                </a:solidFill>
              </a:rPr>
              <a:t>Reblehrpfad</a:t>
            </a:r>
            <a:r>
              <a:rPr lang="de-CH" sz="2400" dirty="0">
                <a:solidFill>
                  <a:schemeClr val="bg1"/>
                </a:solidFill>
              </a:rPr>
              <a:t> /</a:t>
            </a:r>
          </a:p>
          <a:p>
            <a:pPr algn="ctr"/>
            <a:r>
              <a:rPr lang="de-CH" sz="2400" dirty="0" err="1">
                <a:solidFill>
                  <a:schemeClr val="bg1"/>
                </a:solidFill>
              </a:rPr>
              <a:t>Heidaweg</a:t>
            </a:r>
            <a:endParaRPr lang="de-CH" sz="2400" dirty="0">
              <a:solidFill>
                <a:schemeClr val="bg1"/>
              </a:solidFill>
            </a:endParaRPr>
          </a:p>
          <a:p>
            <a:pPr algn="ctr"/>
            <a:r>
              <a:rPr lang="de-CH" sz="2400" dirty="0">
                <a:solidFill>
                  <a:schemeClr val="bg1"/>
                </a:solidFill>
              </a:rPr>
              <a:t>von Visp (648 m ü M) nach </a:t>
            </a:r>
            <a:r>
              <a:rPr lang="de-CH" sz="2400" dirty="0" err="1">
                <a:solidFill>
                  <a:schemeClr val="bg1"/>
                </a:solidFill>
              </a:rPr>
              <a:t>Visperteminen</a:t>
            </a:r>
            <a:r>
              <a:rPr lang="de-CH" sz="2400" dirty="0">
                <a:solidFill>
                  <a:schemeClr val="bg1"/>
                </a:solidFill>
              </a:rPr>
              <a:t> (1357 m ü M)</a:t>
            </a:r>
          </a:p>
        </p:txBody>
      </p:sp>
    </p:spTree>
    <p:extLst>
      <p:ext uri="{BB962C8B-B14F-4D97-AF65-F5344CB8AC3E}">
        <p14:creationId xmlns:p14="http://schemas.microsoft.com/office/powerpoint/2010/main" val="4032068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11236 (Mittel)">
            <a:extLst>
              <a:ext uri="{FF2B5EF4-FFF2-40B4-BE49-F238E27FC236}">
                <a16:creationId xmlns:a16="http://schemas.microsoft.com/office/drawing/2014/main" id="{FE14ED81-C626-48B4-9CCD-F735BB0C375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91649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14430 (Mittel)">
            <a:extLst>
              <a:ext uri="{FF2B5EF4-FFF2-40B4-BE49-F238E27FC236}">
                <a16:creationId xmlns:a16="http://schemas.microsoft.com/office/drawing/2014/main" id="{6FDBEA8D-5F87-4205-869B-55FA113D39C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5400000">
            <a:off x="1524000" y="0"/>
            <a:ext cx="9144000" cy="6858000"/>
          </a:xfrm>
          <a:prstGeom prst="rect">
            <a:avLst/>
          </a:prstGeom>
        </p:spPr>
      </p:pic>
    </p:spTree>
    <p:extLst>
      <p:ext uri="{BB962C8B-B14F-4D97-AF65-F5344CB8AC3E}">
        <p14:creationId xmlns:p14="http://schemas.microsoft.com/office/powerpoint/2010/main" val="2928384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21150 (Mittel)">
            <a:extLst>
              <a:ext uri="{FF2B5EF4-FFF2-40B4-BE49-F238E27FC236}">
                <a16:creationId xmlns:a16="http://schemas.microsoft.com/office/drawing/2014/main" id="{73611627-4213-4DA8-8E93-36E8AD5D22F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5740" y="182880"/>
            <a:ext cx="8900160" cy="6675120"/>
          </a:xfrm>
          <a:prstGeom prst="rect">
            <a:avLst/>
          </a:prstGeom>
        </p:spPr>
      </p:pic>
      <p:sp>
        <p:nvSpPr>
          <p:cNvPr id="2" name="Textfeld 1">
            <a:extLst>
              <a:ext uri="{FF2B5EF4-FFF2-40B4-BE49-F238E27FC236}">
                <a16:creationId xmlns:a16="http://schemas.microsoft.com/office/drawing/2014/main" id="{55B08993-9921-46F2-9F2C-69C7BC4CC986}"/>
              </a:ext>
            </a:extLst>
          </p:cNvPr>
          <p:cNvSpPr txBox="1"/>
          <p:nvPr/>
        </p:nvSpPr>
        <p:spPr>
          <a:xfrm>
            <a:off x="9296400" y="2735580"/>
            <a:ext cx="2689860" cy="1200329"/>
          </a:xfrm>
          <a:prstGeom prst="rect">
            <a:avLst/>
          </a:prstGeom>
          <a:noFill/>
        </p:spPr>
        <p:txBody>
          <a:bodyPr wrap="square" rtlCol="0">
            <a:spAutoFit/>
          </a:bodyPr>
          <a:lstStyle/>
          <a:p>
            <a:r>
              <a:rPr lang="de-CH" sz="2400" dirty="0">
                <a:solidFill>
                  <a:schemeClr val="bg1"/>
                </a:solidFill>
              </a:rPr>
              <a:t>Der Weg führt durch den höchsten Weinberg Europas</a:t>
            </a:r>
            <a:endParaRPr lang="de-CH" sz="2400" dirty="0"/>
          </a:p>
        </p:txBody>
      </p:sp>
    </p:spTree>
    <p:extLst>
      <p:ext uri="{BB962C8B-B14F-4D97-AF65-F5344CB8AC3E}">
        <p14:creationId xmlns:p14="http://schemas.microsoft.com/office/powerpoint/2010/main" val="3271870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20729 (Mittel)">
            <a:extLst>
              <a:ext uri="{FF2B5EF4-FFF2-40B4-BE49-F238E27FC236}">
                <a16:creationId xmlns:a16="http://schemas.microsoft.com/office/drawing/2014/main" id="{85D03D7A-83DB-4146-8B47-7632A317D68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202882"/>
            <a:ext cx="8602980" cy="6452235"/>
          </a:xfrm>
          <a:prstGeom prst="rect">
            <a:avLst/>
          </a:prstGeom>
        </p:spPr>
      </p:pic>
    </p:spTree>
    <p:extLst>
      <p:ext uri="{BB962C8B-B14F-4D97-AF65-F5344CB8AC3E}">
        <p14:creationId xmlns:p14="http://schemas.microsoft.com/office/powerpoint/2010/main" val="1110492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22734 (Mittel)">
            <a:extLst>
              <a:ext uri="{FF2B5EF4-FFF2-40B4-BE49-F238E27FC236}">
                <a16:creationId xmlns:a16="http://schemas.microsoft.com/office/drawing/2014/main" id="{1DB4BC30-BD9E-42C9-847F-34E39322C29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5400000">
            <a:off x="2826067" y="1265872"/>
            <a:ext cx="5981700" cy="4486275"/>
          </a:xfrm>
          <a:prstGeom prst="rect">
            <a:avLst/>
          </a:prstGeom>
        </p:spPr>
      </p:pic>
    </p:spTree>
    <p:extLst>
      <p:ext uri="{BB962C8B-B14F-4D97-AF65-F5344CB8AC3E}">
        <p14:creationId xmlns:p14="http://schemas.microsoft.com/office/powerpoint/2010/main" val="3494938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24635 (Mittel)">
            <a:extLst>
              <a:ext uri="{FF2B5EF4-FFF2-40B4-BE49-F238E27FC236}">
                <a16:creationId xmlns:a16="http://schemas.microsoft.com/office/drawing/2014/main" id="{F6E38EC8-48AF-4EE5-8FF0-9772C90FEB4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36269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25859 (Mittel)">
            <a:extLst>
              <a:ext uri="{FF2B5EF4-FFF2-40B4-BE49-F238E27FC236}">
                <a16:creationId xmlns:a16="http://schemas.microsoft.com/office/drawing/2014/main" id="{FD3915CF-899E-4400-82C5-C3A4B98934E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53792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427_162341 (Mittel)">
            <a:extLst>
              <a:ext uri="{FF2B5EF4-FFF2-40B4-BE49-F238E27FC236}">
                <a16:creationId xmlns:a16="http://schemas.microsoft.com/office/drawing/2014/main" id="{7647896C-4D4D-4512-93CE-FAC7B43E14A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5400000">
            <a:off x="1930400" y="972820"/>
            <a:ext cx="6746240" cy="5059680"/>
          </a:xfrm>
          <a:prstGeom prst="rect">
            <a:avLst/>
          </a:prstGeom>
        </p:spPr>
      </p:pic>
      <p:sp>
        <p:nvSpPr>
          <p:cNvPr id="2" name="Textfeld 1">
            <a:extLst>
              <a:ext uri="{FF2B5EF4-FFF2-40B4-BE49-F238E27FC236}">
                <a16:creationId xmlns:a16="http://schemas.microsoft.com/office/drawing/2014/main" id="{287FB55B-C9A9-4988-87AE-965F6BA2640A}"/>
              </a:ext>
            </a:extLst>
          </p:cNvPr>
          <p:cNvSpPr txBox="1"/>
          <p:nvPr/>
        </p:nvSpPr>
        <p:spPr>
          <a:xfrm>
            <a:off x="8206740" y="2514600"/>
            <a:ext cx="3474720" cy="1938992"/>
          </a:xfrm>
          <a:prstGeom prst="rect">
            <a:avLst/>
          </a:prstGeom>
          <a:noFill/>
        </p:spPr>
        <p:txBody>
          <a:bodyPr wrap="square" rtlCol="0">
            <a:spAutoFit/>
          </a:bodyPr>
          <a:lstStyle/>
          <a:p>
            <a:pPr algn="ctr"/>
            <a:r>
              <a:rPr lang="de-CH" sz="2400" b="1" dirty="0" err="1"/>
              <a:t>cc</a:t>
            </a:r>
            <a:r>
              <a:rPr lang="de-CH" sz="2400" b="1" dirty="0" err="1">
                <a:solidFill>
                  <a:schemeClr val="bg2"/>
                </a:solidFill>
              </a:rPr>
              <a:t>CP</a:t>
            </a:r>
            <a:r>
              <a:rPr lang="de-CH" sz="2400" b="1" dirty="0">
                <a:solidFill>
                  <a:schemeClr val="bg2"/>
                </a:solidFill>
              </a:rPr>
              <a:t> MÜHLEYE in Visp</a:t>
            </a:r>
          </a:p>
          <a:p>
            <a:pPr algn="ctr"/>
            <a:r>
              <a:rPr lang="de-CH" sz="2400" b="1" dirty="0">
                <a:solidFill>
                  <a:schemeClr val="bg2"/>
                </a:solidFill>
              </a:rPr>
              <a:t> mit  Blick auf </a:t>
            </a:r>
            <a:r>
              <a:rPr lang="de-CH" sz="2400" b="1" dirty="0" err="1">
                <a:solidFill>
                  <a:schemeClr val="bg2"/>
                </a:solidFill>
              </a:rPr>
              <a:t>Visperterminen</a:t>
            </a:r>
            <a:r>
              <a:rPr lang="de-CH" sz="2400" b="1" dirty="0">
                <a:solidFill>
                  <a:schemeClr val="bg2"/>
                </a:solidFill>
              </a:rPr>
              <a:t> </a:t>
            </a:r>
          </a:p>
          <a:p>
            <a:pPr algn="ctr"/>
            <a:r>
              <a:rPr lang="de-CH" sz="2400" b="1" dirty="0">
                <a:solidFill>
                  <a:schemeClr val="bg2"/>
                </a:solidFill>
              </a:rPr>
              <a:t>und die verschneiten Berggipfel</a:t>
            </a:r>
            <a:endParaRPr lang="de-CH" sz="2400" b="1" dirty="0"/>
          </a:p>
        </p:txBody>
      </p:sp>
    </p:spTree>
    <p:extLst>
      <p:ext uri="{BB962C8B-B14F-4D97-AF65-F5344CB8AC3E}">
        <p14:creationId xmlns:p14="http://schemas.microsoft.com/office/powerpoint/2010/main" val="3482317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30218 (Mittel)">
            <a:extLst>
              <a:ext uri="{FF2B5EF4-FFF2-40B4-BE49-F238E27FC236}">
                <a16:creationId xmlns:a16="http://schemas.microsoft.com/office/drawing/2014/main" id="{C3A119CD-37F1-4DDC-B851-A2F6FC95E2D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18690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31135 (Mittel)">
            <a:extLst>
              <a:ext uri="{FF2B5EF4-FFF2-40B4-BE49-F238E27FC236}">
                <a16:creationId xmlns:a16="http://schemas.microsoft.com/office/drawing/2014/main" id="{10C3FD86-8E4C-45D9-B209-3764B4E0483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8877300" cy="6657975"/>
          </a:xfrm>
          <a:prstGeom prst="rect">
            <a:avLst/>
          </a:prstGeom>
        </p:spPr>
      </p:pic>
    </p:spTree>
    <p:extLst>
      <p:ext uri="{BB962C8B-B14F-4D97-AF65-F5344CB8AC3E}">
        <p14:creationId xmlns:p14="http://schemas.microsoft.com/office/powerpoint/2010/main" val="2516997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34517 (Mittel)">
            <a:extLst>
              <a:ext uri="{FF2B5EF4-FFF2-40B4-BE49-F238E27FC236}">
                <a16:creationId xmlns:a16="http://schemas.microsoft.com/office/drawing/2014/main" id="{ADF064FF-5523-43D9-BF4B-BCBAA28FA1C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8999220" cy="6749415"/>
          </a:xfrm>
          <a:prstGeom prst="rect">
            <a:avLst/>
          </a:prstGeom>
        </p:spPr>
      </p:pic>
    </p:spTree>
    <p:extLst>
      <p:ext uri="{BB962C8B-B14F-4D97-AF65-F5344CB8AC3E}">
        <p14:creationId xmlns:p14="http://schemas.microsoft.com/office/powerpoint/2010/main" val="2147723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34911 (Mittel)">
            <a:extLst>
              <a:ext uri="{FF2B5EF4-FFF2-40B4-BE49-F238E27FC236}">
                <a16:creationId xmlns:a16="http://schemas.microsoft.com/office/drawing/2014/main" id="{2A66021E-C972-44F1-B18C-3F2B616AD09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08760" y="0"/>
            <a:ext cx="9037320" cy="6777990"/>
          </a:xfrm>
          <a:prstGeom prst="rect">
            <a:avLst/>
          </a:prstGeom>
        </p:spPr>
      </p:pic>
    </p:spTree>
    <p:extLst>
      <p:ext uri="{BB962C8B-B14F-4D97-AF65-F5344CB8AC3E}">
        <p14:creationId xmlns:p14="http://schemas.microsoft.com/office/powerpoint/2010/main" val="1752116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40140 (Mittel)">
            <a:extLst>
              <a:ext uri="{FF2B5EF4-FFF2-40B4-BE49-F238E27FC236}">
                <a16:creationId xmlns:a16="http://schemas.microsoft.com/office/drawing/2014/main" id="{1FF56AB3-5C8A-4E22-BAA3-660964D35EE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5400000">
            <a:off x="1148080" y="1163320"/>
            <a:ext cx="6360160" cy="4770120"/>
          </a:xfrm>
          <a:prstGeom prst="rect">
            <a:avLst/>
          </a:prstGeom>
        </p:spPr>
      </p:pic>
      <p:sp>
        <p:nvSpPr>
          <p:cNvPr id="4" name="Textfeld 3">
            <a:extLst>
              <a:ext uri="{FF2B5EF4-FFF2-40B4-BE49-F238E27FC236}">
                <a16:creationId xmlns:a16="http://schemas.microsoft.com/office/drawing/2014/main" id="{51AAD2C6-6525-4293-AE92-DECE8C3218BB}"/>
              </a:ext>
            </a:extLst>
          </p:cNvPr>
          <p:cNvSpPr txBox="1"/>
          <p:nvPr/>
        </p:nvSpPr>
        <p:spPr>
          <a:xfrm>
            <a:off x="7391400" y="963751"/>
            <a:ext cx="4008120" cy="1200329"/>
          </a:xfrm>
          <a:prstGeom prst="rect">
            <a:avLst/>
          </a:prstGeom>
          <a:noFill/>
        </p:spPr>
        <p:txBody>
          <a:bodyPr wrap="square" rtlCol="0">
            <a:spAutoFit/>
          </a:bodyPr>
          <a:lstStyle/>
          <a:p>
            <a:r>
              <a:rPr lang="de-CH" sz="2400" dirty="0">
                <a:solidFill>
                  <a:schemeClr val="bg1"/>
                </a:solidFill>
              </a:rPr>
              <a:t>Bekannt ist das Bergdorf, auch </a:t>
            </a:r>
            <a:r>
              <a:rPr lang="de-CH" sz="2400" dirty="0" err="1">
                <a:solidFill>
                  <a:schemeClr val="bg1"/>
                </a:solidFill>
              </a:rPr>
              <a:t>Heidadorf</a:t>
            </a:r>
            <a:r>
              <a:rPr lang="de-CH" sz="2400" dirty="0">
                <a:solidFill>
                  <a:schemeClr val="bg1"/>
                </a:solidFill>
              </a:rPr>
              <a:t> genannt, wegen seines </a:t>
            </a:r>
            <a:r>
              <a:rPr lang="de-CH" sz="2400" b="1" dirty="0">
                <a:solidFill>
                  <a:schemeClr val="bg1"/>
                </a:solidFill>
              </a:rPr>
              <a:t>Weissweines «HEIDA</a:t>
            </a:r>
            <a:r>
              <a:rPr lang="de-CH" sz="2400" dirty="0">
                <a:solidFill>
                  <a:schemeClr val="bg1"/>
                </a:solidFill>
              </a:rPr>
              <a:t>»</a:t>
            </a:r>
          </a:p>
        </p:txBody>
      </p:sp>
      <p:pic>
        <p:nvPicPr>
          <p:cNvPr id="5" name="Picture 2" descr="Heida AOC Grand Metral 2019 - Provins">
            <a:extLst>
              <a:ext uri="{FF2B5EF4-FFF2-40B4-BE49-F238E27FC236}">
                <a16:creationId xmlns:a16="http://schemas.microsoft.com/office/drawing/2014/main" id="{738E1867-9816-477F-9511-BDD4C2DFE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1100" y="2404290"/>
            <a:ext cx="984090" cy="376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15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51642 (Mittel)">
            <a:extLst>
              <a:ext uri="{FF2B5EF4-FFF2-40B4-BE49-F238E27FC236}">
                <a16:creationId xmlns:a16="http://schemas.microsoft.com/office/drawing/2014/main" id="{3C92B686-130A-4429-8AA4-7159F5A5879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8999220" cy="6749415"/>
          </a:xfrm>
          <a:prstGeom prst="rect">
            <a:avLst/>
          </a:prstGeom>
        </p:spPr>
      </p:pic>
    </p:spTree>
    <p:extLst>
      <p:ext uri="{BB962C8B-B14F-4D97-AF65-F5344CB8AC3E}">
        <p14:creationId xmlns:p14="http://schemas.microsoft.com/office/powerpoint/2010/main" val="396986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00759 (Mittel)">
            <a:extLst>
              <a:ext uri="{FF2B5EF4-FFF2-40B4-BE49-F238E27FC236}">
                <a16:creationId xmlns:a16="http://schemas.microsoft.com/office/drawing/2014/main" id="{632838C4-2F29-45F5-83EE-C628285EDE0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815562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428_111831 (Mittel)">
            <a:extLst>
              <a:ext uri="{FF2B5EF4-FFF2-40B4-BE49-F238E27FC236}">
                <a16:creationId xmlns:a16="http://schemas.microsoft.com/office/drawing/2014/main" id="{D98C4C16-3FED-4CC3-8C89-2605BC3BB7E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04457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01532 (Mittel)">
            <a:extLst>
              <a:ext uri="{FF2B5EF4-FFF2-40B4-BE49-F238E27FC236}">
                <a16:creationId xmlns:a16="http://schemas.microsoft.com/office/drawing/2014/main" id="{4F9F84FC-4F2C-4347-BD67-BF5CB259AD5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5400000">
            <a:off x="3063240" y="822960"/>
            <a:ext cx="6705600" cy="5029200"/>
          </a:xfrm>
          <a:prstGeom prst="rect">
            <a:avLst/>
          </a:prstGeom>
        </p:spPr>
      </p:pic>
    </p:spTree>
    <p:extLst>
      <p:ext uri="{BB962C8B-B14F-4D97-AF65-F5344CB8AC3E}">
        <p14:creationId xmlns:p14="http://schemas.microsoft.com/office/powerpoint/2010/main" val="3875411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430_085045 (Mittel)">
            <a:extLst>
              <a:ext uri="{FF2B5EF4-FFF2-40B4-BE49-F238E27FC236}">
                <a16:creationId xmlns:a16="http://schemas.microsoft.com/office/drawing/2014/main" id="{20F95784-8572-499B-9477-701299D528C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5400000">
            <a:off x="3150870" y="1108710"/>
            <a:ext cx="6187439" cy="4640579"/>
          </a:xfrm>
          <a:prstGeom prst="rect">
            <a:avLst/>
          </a:prstGeom>
        </p:spPr>
      </p:pic>
      <p:sp>
        <p:nvSpPr>
          <p:cNvPr id="4" name="Textfeld 3">
            <a:extLst>
              <a:ext uri="{FF2B5EF4-FFF2-40B4-BE49-F238E27FC236}">
                <a16:creationId xmlns:a16="http://schemas.microsoft.com/office/drawing/2014/main" id="{354BBF2F-C61E-46CB-8E97-730FFB51C7A4}"/>
              </a:ext>
            </a:extLst>
          </p:cNvPr>
          <p:cNvSpPr txBox="1"/>
          <p:nvPr/>
        </p:nvSpPr>
        <p:spPr>
          <a:xfrm>
            <a:off x="8801100" y="2537461"/>
            <a:ext cx="2827020" cy="1384995"/>
          </a:xfrm>
          <a:prstGeom prst="rect">
            <a:avLst/>
          </a:prstGeom>
          <a:noFill/>
        </p:spPr>
        <p:txBody>
          <a:bodyPr wrap="square" rtlCol="0">
            <a:spAutoFit/>
          </a:bodyPr>
          <a:lstStyle/>
          <a:p>
            <a:r>
              <a:rPr lang="de-CH" sz="2800" dirty="0">
                <a:solidFill>
                  <a:schemeClr val="bg1"/>
                </a:solidFill>
              </a:rPr>
              <a:t>Restaurant auf dem CP </a:t>
            </a:r>
            <a:r>
              <a:rPr lang="de-CH" sz="2800" dirty="0" err="1">
                <a:solidFill>
                  <a:schemeClr val="bg1"/>
                </a:solidFill>
              </a:rPr>
              <a:t>Mühleye</a:t>
            </a:r>
            <a:r>
              <a:rPr lang="de-CH" sz="2800" dirty="0">
                <a:solidFill>
                  <a:schemeClr val="bg1"/>
                </a:solidFill>
              </a:rPr>
              <a:t> in Visp</a:t>
            </a:r>
          </a:p>
        </p:txBody>
      </p:sp>
    </p:spTree>
    <p:extLst>
      <p:ext uri="{BB962C8B-B14F-4D97-AF65-F5344CB8AC3E}">
        <p14:creationId xmlns:p14="http://schemas.microsoft.com/office/powerpoint/2010/main" val="805808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01907 (Mittel)">
            <a:extLst>
              <a:ext uri="{FF2B5EF4-FFF2-40B4-BE49-F238E27FC236}">
                <a16:creationId xmlns:a16="http://schemas.microsoft.com/office/drawing/2014/main" id="{9355EBA6-6F65-4032-AC0F-6944EA30733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5260" y="68580"/>
            <a:ext cx="9144000" cy="6858000"/>
          </a:xfrm>
          <a:prstGeom prst="rect">
            <a:avLst/>
          </a:prstGeom>
        </p:spPr>
      </p:pic>
      <p:sp>
        <p:nvSpPr>
          <p:cNvPr id="4" name="Textfeld 3">
            <a:extLst>
              <a:ext uri="{FF2B5EF4-FFF2-40B4-BE49-F238E27FC236}">
                <a16:creationId xmlns:a16="http://schemas.microsoft.com/office/drawing/2014/main" id="{A5EAB02C-F596-4BE7-978D-F1A0AF0D5D42}"/>
              </a:ext>
            </a:extLst>
          </p:cNvPr>
          <p:cNvSpPr txBox="1"/>
          <p:nvPr/>
        </p:nvSpPr>
        <p:spPr>
          <a:xfrm>
            <a:off x="9635490" y="2857500"/>
            <a:ext cx="2293620" cy="1077218"/>
          </a:xfrm>
          <a:prstGeom prst="rect">
            <a:avLst/>
          </a:prstGeom>
          <a:noFill/>
        </p:spPr>
        <p:txBody>
          <a:bodyPr wrap="square" rtlCol="0">
            <a:spAutoFit/>
          </a:bodyPr>
          <a:lstStyle/>
          <a:p>
            <a:r>
              <a:rPr lang="de-CH" sz="3200" dirty="0">
                <a:solidFill>
                  <a:schemeClr val="bg2"/>
                </a:solidFill>
              </a:rPr>
              <a:t>Brücke über die Vispa</a:t>
            </a:r>
          </a:p>
        </p:txBody>
      </p:sp>
    </p:spTree>
    <p:extLst>
      <p:ext uri="{BB962C8B-B14F-4D97-AF65-F5344CB8AC3E}">
        <p14:creationId xmlns:p14="http://schemas.microsoft.com/office/powerpoint/2010/main" val="1454321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04213 (Mittel)">
            <a:extLst>
              <a:ext uri="{FF2B5EF4-FFF2-40B4-BE49-F238E27FC236}">
                <a16:creationId xmlns:a16="http://schemas.microsoft.com/office/drawing/2014/main" id="{5C95153E-0B11-4E77-896E-BE514D03611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36220" y="0"/>
            <a:ext cx="9144000" cy="6858000"/>
          </a:xfrm>
          <a:prstGeom prst="rect">
            <a:avLst/>
          </a:prstGeom>
        </p:spPr>
      </p:pic>
      <p:sp>
        <p:nvSpPr>
          <p:cNvPr id="2" name="Textfeld 1">
            <a:extLst>
              <a:ext uri="{FF2B5EF4-FFF2-40B4-BE49-F238E27FC236}">
                <a16:creationId xmlns:a16="http://schemas.microsoft.com/office/drawing/2014/main" id="{A5019931-5B0E-4A78-A781-A88D85E2D556}"/>
              </a:ext>
            </a:extLst>
          </p:cNvPr>
          <p:cNvSpPr txBox="1"/>
          <p:nvPr/>
        </p:nvSpPr>
        <p:spPr>
          <a:xfrm>
            <a:off x="8900411" y="2598420"/>
            <a:ext cx="2976264" cy="1107996"/>
          </a:xfrm>
          <a:prstGeom prst="rect">
            <a:avLst/>
          </a:prstGeom>
          <a:noFill/>
        </p:spPr>
        <p:txBody>
          <a:bodyPr wrap="none" rtlCol="0">
            <a:spAutoFit/>
          </a:bodyPr>
          <a:lstStyle/>
          <a:p>
            <a:pPr algn="ctr"/>
            <a:r>
              <a:rPr lang="de-CH" dirty="0"/>
              <a:t>Das </a:t>
            </a:r>
            <a:r>
              <a:rPr lang="de-CH" sz="2400" dirty="0">
                <a:solidFill>
                  <a:schemeClr val="bg1"/>
                </a:solidFill>
              </a:rPr>
              <a:t>Burgener- Haus </a:t>
            </a:r>
          </a:p>
          <a:p>
            <a:pPr algn="ctr"/>
            <a:r>
              <a:rPr lang="de-CH" sz="2400" dirty="0">
                <a:solidFill>
                  <a:schemeClr val="bg1"/>
                </a:solidFill>
              </a:rPr>
              <a:t>           in der Altstadt</a:t>
            </a:r>
            <a:r>
              <a:rPr lang="de-CH" sz="2400" dirty="0"/>
              <a:t> H</a:t>
            </a:r>
          </a:p>
          <a:p>
            <a:endParaRPr lang="de-CH" dirty="0"/>
          </a:p>
        </p:txBody>
      </p:sp>
    </p:spTree>
    <p:extLst>
      <p:ext uri="{BB962C8B-B14F-4D97-AF65-F5344CB8AC3E}">
        <p14:creationId xmlns:p14="http://schemas.microsoft.com/office/powerpoint/2010/main" val="249078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0503_105651 (Mittel)">
            <a:extLst>
              <a:ext uri="{FF2B5EF4-FFF2-40B4-BE49-F238E27FC236}">
                <a16:creationId xmlns:a16="http://schemas.microsoft.com/office/drawing/2014/main" id="{93056743-3FBE-4433-A9BD-C84A1D3EEF8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5400000">
            <a:off x="1524000" y="0"/>
            <a:ext cx="9144000" cy="6858000"/>
          </a:xfrm>
          <a:prstGeom prst="rect">
            <a:avLst/>
          </a:prstGeom>
        </p:spPr>
      </p:pic>
      <p:sp>
        <p:nvSpPr>
          <p:cNvPr id="2" name="Textfeld 1">
            <a:extLst>
              <a:ext uri="{FF2B5EF4-FFF2-40B4-BE49-F238E27FC236}">
                <a16:creationId xmlns:a16="http://schemas.microsoft.com/office/drawing/2014/main" id="{CE4D4D99-C421-4EDD-8C8E-5076F73A39F7}"/>
              </a:ext>
            </a:extLst>
          </p:cNvPr>
          <p:cNvSpPr txBox="1"/>
          <p:nvPr/>
        </p:nvSpPr>
        <p:spPr>
          <a:xfrm>
            <a:off x="10012680" y="3059668"/>
            <a:ext cx="1417320" cy="954107"/>
          </a:xfrm>
          <a:prstGeom prst="rect">
            <a:avLst/>
          </a:prstGeom>
          <a:noFill/>
        </p:spPr>
        <p:txBody>
          <a:bodyPr wrap="square" rtlCol="0">
            <a:spAutoFit/>
          </a:bodyPr>
          <a:lstStyle/>
          <a:p>
            <a:r>
              <a:rPr lang="de-CH" sz="2800" dirty="0">
                <a:solidFill>
                  <a:schemeClr val="bg2"/>
                </a:solidFill>
              </a:rPr>
              <a:t>Auf geht’s …</a:t>
            </a:r>
          </a:p>
        </p:txBody>
      </p:sp>
    </p:spTree>
    <p:extLst>
      <p:ext uri="{BB962C8B-B14F-4D97-AF65-F5344CB8AC3E}">
        <p14:creationId xmlns:p14="http://schemas.microsoft.com/office/powerpoint/2010/main" val="258853798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538</Words>
  <Application>Microsoft Office PowerPoint</Application>
  <PresentationFormat>Breitbild</PresentationFormat>
  <Paragraphs>34</Paragraphs>
  <Slides>25</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25</vt:i4>
      </vt:variant>
    </vt:vector>
  </HeadingPairs>
  <TitlesOfParts>
    <vt:vector size="30" baseType="lpstr">
      <vt:lpstr>Arial</vt:lpstr>
      <vt:lpstr>Calibri</vt:lpstr>
      <vt:lpstr>Calibri Light</vt:lpstr>
      <vt:lpstr>Roboto</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VISP  und   Visperterminen</dc:title>
  <dc:creator>Walter Käppeli</dc:creator>
  <cp:lastModifiedBy>Walter Käppeli</cp:lastModifiedBy>
  <cp:revision>20</cp:revision>
  <dcterms:created xsi:type="dcterms:W3CDTF">2021-06-25T13:15:44Z</dcterms:created>
  <dcterms:modified xsi:type="dcterms:W3CDTF">2021-07-04T09:39:02Z</dcterms:modified>
</cp:coreProperties>
</file>