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Käppeli" initials="WK" lastIdx="1" clrIdx="0">
    <p:extLst>
      <p:ext uri="{19B8F6BF-5375-455C-9EA6-DF929625EA0E}">
        <p15:presenceInfo xmlns:p15="http://schemas.microsoft.com/office/powerpoint/2012/main" userId="499071a403365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911F6-0785-449C-89A2-525E68BF5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D47B26-8166-452C-A2F3-8BC2957F5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741FE2-4D4F-48C8-8C39-4533120E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D1008-267B-4D28-B5B8-EFCBE69E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193094-1CB0-4DF3-B9C8-5FE55BFC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53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5BCA1-9F80-4C2B-9EC1-9A4A2F38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336EA5-757D-454C-BD64-D2C4FF490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E1A539-574F-4F74-8D96-AD2F1E25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7C49C9-7165-4BDF-B089-C765FB1B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8549F3-ADE6-477C-8A4E-F9CD663D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46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7A422E-1DBC-497B-B4C0-97E3E36C9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E5F53A-25B9-4090-AC02-B49CE825B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8869DB-18D5-4E2A-8871-C6623410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488302-2141-4521-A4BA-C6C6537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82B7C8-BC67-424D-80CC-408EC0D4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994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2539A-EE39-446E-B7D0-AAAE406B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6AE989-7CEC-4E20-B2FE-29496E34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B7CFA5-3DA8-4B6E-A241-1BF23D39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BF2DF5-5338-4DEE-9A96-EF49D090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A84CA-6180-406E-AB90-A8176B39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78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48038-0F17-49DE-AD54-6419C661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EB480E-BF16-45CB-A77A-1E99B3D16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7D3F8-412A-4A54-BF92-D394FAE7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9816F-673A-4488-892F-B1632541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8B41E9-5543-4620-AA1B-680F50A4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28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7C0DD-55ED-4660-B3EF-5F647B67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27755A-C05B-4985-9C13-5E548D83B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C1B14C-F370-487A-A69A-6645E512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3756E8-FFC2-4A1C-A9F7-DE7A02F5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5B3EF7-B8CF-479A-A5D0-D7C14A76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ACE893-5FC7-4FE2-9F2F-655F6424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496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F87D9-1C2C-4A4D-9681-A80735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E3ECC-3DDD-47A2-AB29-2386C43F6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03667F-8BCB-4C90-B9AB-2726B2D9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C33CC4-F831-4300-90F5-AC62EFB7B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88012A-304A-4BA3-A421-B74E6AD9D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1324C1-3F52-49EA-AC6F-AE354B67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5C13037-56EF-481D-8F2E-1BE8BFF3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5412B8-B07E-4386-935C-62F02A74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0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5F0E-9B7D-4852-B4E0-AAAA8B62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03AC81-A78A-456F-81F1-EC94135C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853D9D-9C11-43AA-8D83-9591F9C9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144BC4-1164-418D-8BCB-FEFF9CB5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360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B67595B-69EC-4BD1-BF59-DA728FF9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CB5651-7450-4699-9167-1277A0B8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868965-6A49-46C5-A8C8-A49135A7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51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51189-B779-4B01-8EE8-344639EE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C2E68D-F3C1-43D7-9844-1E68436CC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070022-C8AF-4CEB-907C-8BE769C5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F4E818-AE71-44C4-BA04-4CF33A97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7C83A5-5DF1-403A-BEF6-0C0B51A3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817B61-ECDD-4937-A87B-DCA00D6F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54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049D0-D4D5-43B2-A4C7-6D55070D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515749-1D8A-46A6-B8A2-D0BA83321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1B17F1-9599-4855-BF33-C4593C6F0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A8F4CB-CEA4-4553-87EA-7DE09861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3772E5-008D-4B2A-A4D2-A9DAC674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CFFAD7-BCED-4D81-90BD-38B18E91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52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ED5469-DE91-4837-A7BC-FEAD40B2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B98D46-C2E2-4099-946F-F1B57A33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31AED1-C263-4769-9DF2-819B9901C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CD0E-61B2-4E0C-A501-5CB2C3496397}" type="datetimeFigureOut">
              <a:rPr lang="de-CH" smtClean="0"/>
              <a:t>28.01.2021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BECE9-712F-4B5F-AFEB-39BD0671E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5F3336-E75F-4D7B-A1DE-E91541524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F386-3BD1-47DE-AEAE-EB50F98BE9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8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2C96DFF-5003-40F1-A0C8-C4A9C4992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126" y="4238682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de-CH" dirty="0"/>
              <a:t>Lassen Sie sich verzaubern von imposanten Kirchen, die der Stadt den Beinamen das "thüringische Rom" gaben, den wunderschönen Patrizier- und Fachwerkhäusern und den mittelalterlichen Gassen, die das 1275 Jahre alte Erfurt zu einem Bilderbuch der deutschen Geschichte machen.</a:t>
            </a:r>
          </a:p>
          <a:p>
            <a:endParaRPr lang="de-CH" dirty="0"/>
          </a:p>
          <a:p>
            <a:r>
              <a:rPr lang="de-CH" i="1" dirty="0"/>
              <a:t>Aus:   Erfurt Tourismus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AAFDFB-E04F-42F7-A0BC-3BA8D849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82">
            <a:off x="2064962" y="818878"/>
            <a:ext cx="2730231" cy="2047674"/>
          </a:xfrm>
          <a:prstGeom prst="rect">
            <a:avLst/>
          </a:prstGeom>
        </p:spPr>
      </p:pic>
      <p:pic>
        <p:nvPicPr>
          <p:cNvPr id="8" name="Grafik 7" descr="Ein Bild, das draußen, Himmel, Straße, Stadt enthält.&#10;&#10;Automatisch generierte Beschreibung">
            <a:extLst>
              <a:ext uri="{FF2B5EF4-FFF2-40B4-BE49-F238E27FC236}">
                <a16:creationId xmlns:a16="http://schemas.microsoft.com/office/drawing/2014/main" id="{31EE484E-3B0C-4778-8F81-15066FC8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360">
            <a:off x="6418653" y="707729"/>
            <a:ext cx="3014047" cy="22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draußen, Straße enthält.&#10;&#10;Automatisch generierte Beschreibung">
            <a:extLst>
              <a:ext uri="{FF2B5EF4-FFF2-40B4-BE49-F238E27FC236}">
                <a16:creationId xmlns:a16="http://schemas.microsoft.com/office/drawing/2014/main" id="{E3D1B8DF-7420-49D5-971B-A133520B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407430"/>
            <a:ext cx="8950326" cy="60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AAA97C7-4ACA-4E26-A6A1-063D04D35385}"/>
              </a:ext>
            </a:extLst>
          </p:cNvPr>
          <p:cNvSpPr txBox="1"/>
          <p:nvPr/>
        </p:nvSpPr>
        <p:spPr>
          <a:xfrm>
            <a:off x="2060840" y="330365"/>
            <a:ext cx="7669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Erfurt ist nicht nur die größte Stadt Thüringens. Erfurt ist auch eine äußerst beeindruckende und sehenswerte Stadt im Herzen Deutschlands. </a:t>
            </a:r>
          </a:p>
          <a:p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40AE7E-D853-4E4A-B533-433F7F5731B2}"/>
              </a:ext>
            </a:extLst>
          </p:cNvPr>
          <p:cNvSpPr txBox="1"/>
          <p:nvPr/>
        </p:nvSpPr>
        <p:spPr>
          <a:xfrm>
            <a:off x="1913355" y="1448585"/>
            <a:ext cx="7669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Erfurt ist vor allem die Stadt des jungen Luther - des Studenten und des Mönchs. Sie ist seine geistige Heimat. Hier trat er ins Augustinerkloster ein, legte sein Gelübde ab und wurde zum Priester geweiht.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50EA64-C1D5-4F56-B741-337C0972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94" y="2851717"/>
            <a:ext cx="5311346" cy="35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Baum, Himmel, Haus enthält.&#10;&#10;Automatisch generierte Beschreibung">
            <a:extLst>
              <a:ext uri="{FF2B5EF4-FFF2-40B4-BE49-F238E27FC236}">
                <a16:creationId xmlns:a16="http://schemas.microsoft.com/office/drawing/2014/main" id="{3BE160E2-F943-4E86-B2B2-547B21518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71" y="1610401"/>
            <a:ext cx="6568440" cy="492633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3D741F-CC9E-4CDE-8E67-055D8C48DE2D}"/>
              </a:ext>
            </a:extLst>
          </p:cNvPr>
          <p:cNvSpPr txBox="1"/>
          <p:nvPr/>
        </p:nvSpPr>
        <p:spPr>
          <a:xfrm>
            <a:off x="2469371" y="442656"/>
            <a:ext cx="6712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Die </a:t>
            </a:r>
            <a:r>
              <a:rPr lang="de-CH" b="1" dirty="0"/>
              <a:t>Wahrzeichen der Stadt </a:t>
            </a:r>
            <a:r>
              <a:rPr lang="de-CH" dirty="0"/>
              <a:t>sind das Ensemble von Dom St. Marien und der St. </a:t>
            </a:r>
            <a:r>
              <a:rPr lang="de-CH" dirty="0" err="1"/>
              <a:t>Severi</a:t>
            </a:r>
            <a:r>
              <a:rPr lang="de-CH" dirty="0"/>
              <a:t> Kirche. Sie prägen das Stadtbild wie kaum eine andere Sehenswürdigkeit in Erfurt.</a:t>
            </a:r>
          </a:p>
        </p:txBody>
      </p:sp>
    </p:spTree>
    <p:extLst>
      <p:ext uri="{BB962C8B-B14F-4D97-AF65-F5344CB8AC3E}">
        <p14:creationId xmlns:p14="http://schemas.microsoft.com/office/powerpoint/2010/main" val="378789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Personen, Küste enthält.&#10;&#10;Automatisch generierte Beschreibung">
            <a:extLst>
              <a:ext uri="{FF2B5EF4-FFF2-40B4-BE49-F238E27FC236}">
                <a16:creationId xmlns:a16="http://schemas.microsoft.com/office/drawing/2014/main" id="{D610F8BA-57FB-46F2-ADE2-218F9499B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4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Gebäude, draußen, Straße enthält.&#10;&#10;Automatisch generierte Beschreibung">
            <a:extLst>
              <a:ext uri="{FF2B5EF4-FFF2-40B4-BE49-F238E27FC236}">
                <a16:creationId xmlns:a16="http://schemas.microsoft.com/office/drawing/2014/main" id="{4ECD1699-ADFA-4CB4-8B3D-236F0F0E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2" y="532780"/>
            <a:ext cx="4335288" cy="57803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B4035C6-30BE-4619-8507-B4E2D0F7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31" y="532780"/>
            <a:ext cx="4937603" cy="57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Gebäude, draußen, Stadt enthält.&#10;&#10;Automatisch generierte Beschreibung">
            <a:extLst>
              <a:ext uri="{FF2B5EF4-FFF2-40B4-BE49-F238E27FC236}">
                <a16:creationId xmlns:a16="http://schemas.microsoft.com/office/drawing/2014/main" id="{BF8A41F4-EB65-4773-BA34-B169656C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7" y="137384"/>
            <a:ext cx="11760005" cy="45821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6933155-2529-4432-87BF-26F7F2CA31E5}"/>
              </a:ext>
            </a:extLst>
          </p:cNvPr>
          <p:cNvSpPr txBox="1"/>
          <p:nvPr/>
        </p:nvSpPr>
        <p:spPr>
          <a:xfrm>
            <a:off x="153381" y="4942939"/>
            <a:ext cx="117600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Ein weiteres Wahrzeichen der Stadt Erfurt ist die </a:t>
            </a:r>
            <a:r>
              <a:rPr lang="de-CH" b="1" i="1" dirty="0"/>
              <a:t>Krämerbrücke</a:t>
            </a:r>
            <a:r>
              <a:rPr lang="de-CH" dirty="0"/>
              <a:t>, die längste durchgehend mit Häusern bebaute und bewohnte Brücke Europas. </a:t>
            </a:r>
          </a:p>
          <a:p>
            <a:endParaRPr lang="de-CH" dirty="0"/>
          </a:p>
          <a:p>
            <a:r>
              <a:rPr lang="de-CH" dirty="0"/>
              <a:t>Die Krämerbrücke ist das interessanteste Profanbauwerk Erfurts, sie wurde zunächst aus Holz und 1325 aus Stein errichtet. Ursprünglich war die 120 m lange Krämerbrücke mit 62 schmalen Häusern bebaut, die später auf 32 Häuser zusammengefasst wurden. Auf der Krämerbrücke befinden sich Galerien und viele kleine Läden. </a:t>
            </a:r>
          </a:p>
        </p:txBody>
      </p:sp>
    </p:spTree>
    <p:extLst>
      <p:ext uri="{BB962C8B-B14F-4D97-AF65-F5344CB8AC3E}">
        <p14:creationId xmlns:p14="http://schemas.microsoft.com/office/powerpoint/2010/main" val="424530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draußen, Gebäude enthält.&#10;&#10;Automatisch generierte Beschreibung">
            <a:extLst>
              <a:ext uri="{FF2B5EF4-FFF2-40B4-BE49-F238E27FC236}">
                <a16:creationId xmlns:a16="http://schemas.microsoft.com/office/drawing/2014/main" id="{53845161-04C3-42F2-AE51-9811B2FA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481457"/>
            <a:ext cx="4701540" cy="5024771"/>
          </a:xfrm>
          <a:prstGeom prst="rect">
            <a:avLst/>
          </a:prstGeom>
        </p:spPr>
      </p:pic>
      <p:pic>
        <p:nvPicPr>
          <p:cNvPr id="6" name="Grafik 5" descr="Ein Bild, das Gebäude, draußen, geparkt, mehrere enthält.&#10;&#10;Automatisch generierte Beschreibung">
            <a:extLst>
              <a:ext uri="{FF2B5EF4-FFF2-40B4-BE49-F238E27FC236}">
                <a16:creationId xmlns:a16="http://schemas.microsoft.com/office/drawing/2014/main" id="{6013BFAB-F685-4ACF-8903-5F45092DF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0" y="481457"/>
            <a:ext cx="4998720" cy="50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roß, hoch, Stein enthält.&#10;&#10;Automatisch generierte Beschreibung">
            <a:extLst>
              <a:ext uri="{FF2B5EF4-FFF2-40B4-BE49-F238E27FC236}">
                <a16:creationId xmlns:a16="http://schemas.microsoft.com/office/drawing/2014/main" id="{4C8B7117-2070-4887-9D87-6D33A39E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48" y="790163"/>
            <a:ext cx="4076455" cy="4781342"/>
          </a:xfrm>
          <a:prstGeom prst="rect">
            <a:avLst/>
          </a:prstGeom>
        </p:spPr>
      </p:pic>
      <p:pic>
        <p:nvPicPr>
          <p:cNvPr id="5" name="Grafik 4" descr="Ein Bild, das draußen, Himmel, Straße, Stadt enthält.&#10;&#10;Automatisch generierte Beschreibung">
            <a:extLst>
              <a:ext uri="{FF2B5EF4-FFF2-40B4-BE49-F238E27FC236}">
                <a16:creationId xmlns:a16="http://schemas.microsoft.com/office/drawing/2014/main" id="{DA337B0F-1174-46DE-8B9A-1C3B76AD7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7" y="790163"/>
            <a:ext cx="6700163" cy="480729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86BD72-5044-459A-AE40-67D7C3D3716B}"/>
              </a:ext>
            </a:extLst>
          </p:cNvPr>
          <p:cNvSpPr txBox="1"/>
          <p:nvPr/>
        </p:nvSpPr>
        <p:spPr>
          <a:xfrm>
            <a:off x="4892531" y="5983471"/>
            <a:ext cx="447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Fischmarkt und Rathaus</a:t>
            </a:r>
          </a:p>
        </p:txBody>
      </p:sp>
    </p:spTree>
    <p:extLst>
      <p:ext uri="{BB962C8B-B14F-4D97-AF65-F5344CB8AC3E}">
        <p14:creationId xmlns:p14="http://schemas.microsoft.com/office/powerpoint/2010/main" val="102338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Himmel, alt enthält.&#10;&#10;Automatisch generierte Beschreibung">
            <a:extLst>
              <a:ext uri="{FF2B5EF4-FFF2-40B4-BE49-F238E27FC236}">
                <a16:creationId xmlns:a16="http://schemas.microsoft.com/office/drawing/2014/main" id="{5C37D87E-203F-40D7-B3A0-3AE323930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1937"/>
            <a:ext cx="4572000" cy="6334125"/>
          </a:xfrm>
          <a:prstGeom prst="rect">
            <a:avLst/>
          </a:prstGeom>
        </p:spPr>
      </p:pic>
      <p:pic>
        <p:nvPicPr>
          <p:cNvPr id="5" name="Grafik 4" descr="Ein Bild, das Gebäude, draußen, Himmel, Straße enthält.&#10;&#10;Automatisch generierte Beschreibung">
            <a:extLst>
              <a:ext uri="{FF2B5EF4-FFF2-40B4-BE49-F238E27FC236}">
                <a16:creationId xmlns:a16="http://schemas.microsoft.com/office/drawing/2014/main" id="{1A128724-51C6-4140-93D9-C42170772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1" y="344487"/>
            <a:ext cx="4084320" cy="61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draußen, mehrere enthält.&#10;&#10;Automatisch generierte Beschreibung">
            <a:extLst>
              <a:ext uri="{FF2B5EF4-FFF2-40B4-BE49-F238E27FC236}">
                <a16:creationId xmlns:a16="http://schemas.microsoft.com/office/drawing/2014/main" id="{BF16495A-05C0-49BA-AC84-105EE6989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9" y="699468"/>
            <a:ext cx="9954697" cy="53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2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Breitbild</PresentationFormat>
  <Paragraphs>10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Erfurt</dc:title>
  <dc:creator>Walter Käppeli</dc:creator>
  <cp:lastModifiedBy>Walter Käppeli</cp:lastModifiedBy>
  <cp:revision>11</cp:revision>
  <dcterms:created xsi:type="dcterms:W3CDTF">2021-01-28T11:24:19Z</dcterms:created>
  <dcterms:modified xsi:type="dcterms:W3CDTF">2021-01-28T12:28:45Z</dcterms:modified>
</cp:coreProperties>
</file>