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0" r:id="rId3"/>
    <p:sldId id="311" r:id="rId4"/>
    <p:sldId id="264" r:id="rId5"/>
    <p:sldId id="266" r:id="rId6"/>
    <p:sldId id="267" r:id="rId7"/>
    <p:sldId id="270" r:id="rId8"/>
    <p:sldId id="271" r:id="rId9"/>
    <p:sldId id="272" r:id="rId10"/>
    <p:sldId id="274" r:id="rId11"/>
    <p:sldId id="262" r:id="rId12"/>
    <p:sldId id="276" r:id="rId13"/>
    <p:sldId id="278" r:id="rId14"/>
    <p:sldId id="280" r:id="rId15"/>
    <p:sldId id="281" r:id="rId16"/>
    <p:sldId id="282" r:id="rId17"/>
    <p:sldId id="283" r:id="rId18"/>
    <p:sldId id="284" r:id="rId19"/>
    <p:sldId id="285" r:id="rId20"/>
    <p:sldId id="289" r:id="rId21"/>
    <p:sldId id="290" r:id="rId22"/>
    <p:sldId id="291" r:id="rId23"/>
    <p:sldId id="292" r:id="rId24"/>
    <p:sldId id="293" r:id="rId25"/>
    <p:sldId id="294" r:id="rId26"/>
    <p:sldId id="301" r:id="rId27"/>
    <p:sldId id="297" r:id="rId28"/>
    <p:sldId id="298" r:id="rId29"/>
    <p:sldId id="300" r:id="rId30"/>
    <p:sldId id="304" r:id="rId31"/>
    <p:sldId id="305" r:id="rId32"/>
    <p:sldId id="306" r:id="rId33"/>
    <p:sldId id="308" r:id="rId34"/>
    <p:sldId id="309" r:id="rId35"/>
  </p:sldIdLst>
  <p:sldSz cx="12192000" cy="6858000"/>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82"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50DBA-9F80-4A79-BF82-918AB59014C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312132C-27C3-4F05-8464-073D98AAC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0B3213E6-79A8-4FF9-8D60-5DFB09DFEC2F}"/>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5" name="Fußzeilenplatzhalter 4">
            <a:extLst>
              <a:ext uri="{FF2B5EF4-FFF2-40B4-BE49-F238E27FC236}">
                <a16:creationId xmlns:a16="http://schemas.microsoft.com/office/drawing/2014/main" id="{AF9F8CB0-D5D7-4685-AEC8-FB26E71E698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844E9AA-BC4D-4F62-9EDF-BC84C0DD0AD3}"/>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234154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577DA-95DE-4B2D-9A30-92352910432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B25936C-CC5F-4A8D-B3F5-6ED3AA3AC61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7FBDD11-E12A-4BA0-A82A-683DE59E6BA4}"/>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5" name="Fußzeilenplatzhalter 4">
            <a:extLst>
              <a:ext uri="{FF2B5EF4-FFF2-40B4-BE49-F238E27FC236}">
                <a16:creationId xmlns:a16="http://schemas.microsoft.com/office/drawing/2014/main" id="{CB9767F2-1A9F-4EB6-A175-04917D2C9FD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74C2A90-2B7A-4392-BC39-0D0EE90ADBB7}"/>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363860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1822DA2-F693-48CF-851D-7F99CE9F876C}"/>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DB773F3B-8D71-4FFB-941D-9F26B5EA9A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3D560FF-C7F6-424D-B77E-8EE2EDB9F82A}"/>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5" name="Fußzeilenplatzhalter 4">
            <a:extLst>
              <a:ext uri="{FF2B5EF4-FFF2-40B4-BE49-F238E27FC236}">
                <a16:creationId xmlns:a16="http://schemas.microsoft.com/office/drawing/2014/main" id="{E8D12AEF-40F7-4A79-B3E4-9CA21253643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AE6DD1B-DA71-4D6A-91FA-871838DEA43A}"/>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421076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8FC9A-CDB1-402C-A9BA-92489A99B66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E3D40D0-1A01-4E53-AD3C-A26D2D60BBC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F3EBD0E-937C-484E-A363-EE49BAE31EC9}"/>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5" name="Fußzeilenplatzhalter 4">
            <a:extLst>
              <a:ext uri="{FF2B5EF4-FFF2-40B4-BE49-F238E27FC236}">
                <a16:creationId xmlns:a16="http://schemas.microsoft.com/office/drawing/2014/main" id="{B212D838-5B6E-407A-8936-B858463A753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2DCB4A6-D959-4F35-BD59-5D65B46CA13A}"/>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390961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63195-688A-4C32-9337-410343C7170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1C0E0BE-0BFB-47EA-991C-0DCD9DE24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2A1FC3-87A6-4694-8371-846B4EFD29FB}"/>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5" name="Fußzeilenplatzhalter 4">
            <a:extLst>
              <a:ext uri="{FF2B5EF4-FFF2-40B4-BE49-F238E27FC236}">
                <a16:creationId xmlns:a16="http://schemas.microsoft.com/office/drawing/2014/main" id="{A76D7F9F-0BEC-4228-8BC1-D6375DEA5EF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7535447-4039-43C0-9C6A-C87FC5870BC8}"/>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135836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77B8-DA5E-41C5-AF2D-8BB0A967B74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D5DCF9B-95C4-4AB4-8821-A36B3A75720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E29C5CCB-B20D-42A5-8C9D-C85E1440E81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3217F57-AFD9-4472-856A-E52FB7A97F30}"/>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6" name="Fußzeilenplatzhalter 5">
            <a:extLst>
              <a:ext uri="{FF2B5EF4-FFF2-40B4-BE49-F238E27FC236}">
                <a16:creationId xmlns:a16="http://schemas.microsoft.com/office/drawing/2014/main" id="{0EE50A30-DEBC-4B34-91F2-64AABDFF597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A43388B-348E-4CA4-98C6-3F4867417E38}"/>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118253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369B-42A9-41C9-A049-50A207DBAE9E}"/>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A6E07791-1AF4-48F8-9E12-06DE51CF2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0CBAFBA-7966-4040-B61B-06840E36A6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EEA5B70-82EF-49BC-97F0-38B4E2E53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711C92-F22F-4663-8EB0-653EC7EB934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B1F2E84-763F-4CBB-8E56-37B3601D299E}"/>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8" name="Fußzeilenplatzhalter 7">
            <a:extLst>
              <a:ext uri="{FF2B5EF4-FFF2-40B4-BE49-F238E27FC236}">
                <a16:creationId xmlns:a16="http://schemas.microsoft.com/office/drawing/2014/main" id="{13A409E3-28AB-4769-A085-545C468BCA4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ED734AA5-C125-4D2D-95D3-36099734A5D5}"/>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401483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603D7-EB23-4BCA-8A64-3CD85C202F6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C70039A-789B-4D84-8A91-F321C1BDF82F}"/>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4" name="Fußzeilenplatzhalter 3">
            <a:extLst>
              <a:ext uri="{FF2B5EF4-FFF2-40B4-BE49-F238E27FC236}">
                <a16:creationId xmlns:a16="http://schemas.microsoft.com/office/drawing/2014/main" id="{92FAAC6B-962D-4AC3-857B-E9C0E4FCF623}"/>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4EF28CEA-637E-4C24-B121-D7566FAD9F5B}"/>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333278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3061C3F-5108-4543-9DDA-E9628B02B973}"/>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3" name="Fußzeilenplatzhalter 2">
            <a:extLst>
              <a:ext uri="{FF2B5EF4-FFF2-40B4-BE49-F238E27FC236}">
                <a16:creationId xmlns:a16="http://schemas.microsoft.com/office/drawing/2014/main" id="{3ED28DDB-C6CF-47E0-8A32-E7FB826A4A28}"/>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34A4994C-C703-4D94-92D2-DC29BC4489F1}"/>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143137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282EB-39A5-4CD0-9E9D-124CEF187C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C5946ADA-1661-46DF-80DE-76D4F2C77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089065F-9F07-4DAB-A069-C4AD4B835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A41B8A-2A40-48C8-A0E4-408C76E592B7}"/>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6" name="Fußzeilenplatzhalter 5">
            <a:extLst>
              <a:ext uri="{FF2B5EF4-FFF2-40B4-BE49-F238E27FC236}">
                <a16:creationId xmlns:a16="http://schemas.microsoft.com/office/drawing/2014/main" id="{741427BE-4981-47C3-AC33-C550CC1BC25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5073796-9690-427C-8A17-C50EE2EC9F2D}"/>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255895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F8116-5734-4BB5-B607-BFBA3B042B4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B5D8C54-FD73-4D57-A494-776245DC1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52A3AC42-3FDF-4AD9-8A09-86CD45EAB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8F07337-B530-4264-B50B-E71859AC0CC0}"/>
              </a:ext>
            </a:extLst>
          </p:cNvPr>
          <p:cNvSpPr>
            <a:spLocks noGrp="1"/>
          </p:cNvSpPr>
          <p:nvPr>
            <p:ph type="dt" sz="half" idx="10"/>
          </p:nvPr>
        </p:nvSpPr>
        <p:spPr/>
        <p:txBody>
          <a:bodyPr/>
          <a:lstStyle/>
          <a:p>
            <a:fld id="{350FAA96-1E44-4807-83D4-9908C9402476}" type="datetimeFigureOut">
              <a:rPr lang="de-CH" smtClean="0"/>
              <a:t>03.07.2020</a:t>
            </a:fld>
            <a:endParaRPr lang="de-CH"/>
          </a:p>
        </p:txBody>
      </p:sp>
      <p:sp>
        <p:nvSpPr>
          <p:cNvPr id="6" name="Fußzeilenplatzhalter 5">
            <a:extLst>
              <a:ext uri="{FF2B5EF4-FFF2-40B4-BE49-F238E27FC236}">
                <a16:creationId xmlns:a16="http://schemas.microsoft.com/office/drawing/2014/main" id="{44712550-4F27-4B16-B633-0488C29F754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60D9B2A-1136-48E5-A7DD-362577153056}"/>
              </a:ext>
            </a:extLst>
          </p:cNvPr>
          <p:cNvSpPr>
            <a:spLocks noGrp="1"/>
          </p:cNvSpPr>
          <p:nvPr>
            <p:ph type="sldNum" sz="quarter" idx="12"/>
          </p:nvPr>
        </p:nvSpPr>
        <p:spPr/>
        <p:txBody>
          <a:bodyPr/>
          <a:lstStyle/>
          <a:p>
            <a:fld id="{9DF3B7F5-1166-4FE7-BC0F-84F71475751F}" type="slidenum">
              <a:rPr lang="de-CH" smtClean="0"/>
              <a:t>‹Nr.›</a:t>
            </a:fld>
            <a:endParaRPr lang="de-CH"/>
          </a:p>
        </p:txBody>
      </p:sp>
    </p:spTree>
    <p:extLst>
      <p:ext uri="{BB962C8B-B14F-4D97-AF65-F5344CB8AC3E}">
        <p14:creationId xmlns:p14="http://schemas.microsoft.com/office/powerpoint/2010/main" val="238785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33A6EFF-A186-4D02-A184-27E8B52D7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43258B2D-D67A-460B-8524-DAFE77853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2A53DB5-CEC3-4C4C-9E1F-BDF6614CF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FAA96-1E44-4807-83D4-9908C9402476}" type="datetimeFigureOut">
              <a:rPr lang="de-CH" smtClean="0"/>
              <a:t>03.07.2020</a:t>
            </a:fld>
            <a:endParaRPr lang="de-CH"/>
          </a:p>
        </p:txBody>
      </p:sp>
      <p:sp>
        <p:nvSpPr>
          <p:cNvPr id="5" name="Fußzeilenplatzhalter 4">
            <a:extLst>
              <a:ext uri="{FF2B5EF4-FFF2-40B4-BE49-F238E27FC236}">
                <a16:creationId xmlns:a16="http://schemas.microsoft.com/office/drawing/2014/main" id="{4C7B8DC3-A17D-45BD-81BA-0D6D618D8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A0350569-13DE-4D2F-AEFA-98C5D1FF6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3B7F5-1166-4FE7-BC0F-84F71475751F}" type="slidenum">
              <a:rPr lang="de-CH" smtClean="0"/>
              <a:t>‹Nr.›</a:t>
            </a:fld>
            <a:endParaRPr lang="de-CH"/>
          </a:p>
        </p:txBody>
      </p:sp>
    </p:spTree>
    <p:extLst>
      <p:ext uri="{BB962C8B-B14F-4D97-AF65-F5344CB8AC3E}">
        <p14:creationId xmlns:p14="http://schemas.microsoft.com/office/powerpoint/2010/main" val="3781810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9337D3-2D65-4F9D-B320-7C4FF9B26530}"/>
              </a:ext>
            </a:extLst>
          </p:cNvPr>
          <p:cNvPicPr>
            <a:picLocks noChangeAspect="1"/>
          </p:cNvPicPr>
          <p:nvPr/>
        </p:nvPicPr>
        <p:blipFill>
          <a:blip r:embed="rId2"/>
          <a:stretch>
            <a:fillRect/>
          </a:stretch>
        </p:blipFill>
        <p:spPr>
          <a:xfrm>
            <a:off x="1640115" y="1266144"/>
            <a:ext cx="9309179" cy="5236413"/>
          </a:xfrm>
          <a:prstGeom prst="rect">
            <a:avLst/>
          </a:prstGeom>
          <a:effectLst>
            <a:softEdge rad="812800"/>
          </a:effectLst>
        </p:spPr>
      </p:pic>
      <p:sp>
        <p:nvSpPr>
          <p:cNvPr id="5" name="Textfeld 4">
            <a:extLst>
              <a:ext uri="{FF2B5EF4-FFF2-40B4-BE49-F238E27FC236}">
                <a16:creationId xmlns:a16="http://schemas.microsoft.com/office/drawing/2014/main" id="{A8514C03-E677-4F06-9426-920F66AA066B}"/>
              </a:ext>
            </a:extLst>
          </p:cNvPr>
          <p:cNvSpPr txBox="1"/>
          <p:nvPr/>
        </p:nvSpPr>
        <p:spPr>
          <a:xfrm>
            <a:off x="4593141" y="355443"/>
            <a:ext cx="3563888" cy="369332"/>
          </a:xfrm>
          <a:prstGeom prst="rect">
            <a:avLst/>
          </a:prstGeom>
          <a:solidFill>
            <a:schemeClr val="accent6"/>
          </a:solidFill>
        </p:spPr>
        <p:txBody>
          <a:bodyPr wrap="square" rtlCol="0">
            <a:spAutoFit/>
          </a:bodyPr>
          <a:lstStyle/>
          <a:p>
            <a:r>
              <a:rPr lang="de-CH" dirty="0"/>
              <a:t>Europas höchstgelegener Weinberg</a:t>
            </a:r>
          </a:p>
        </p:txBody>
      </p:sp>
    </p:spTree>
    <p:extLst>
      <p:ext uri="{BB962C8B-B14F-4D97-AF65-F5344CB8AC3E}">
        <p14:creationId xmlns:p14="http://schemas.microsoft.com/office/powerpoint/2010/main" val="4439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2958 (Klein)">
            <a:extLst>
              <a:ext uri="{FF2B5EF4-FFF2-40B4-BE49-F238E27FC236}">
                <a16:creationId xmlns:a16="http://schemas.microsoft.com/office/drawing/2014/main" id="{7C7ABBCE-821F-4E5E-8F34-443B62E4886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6758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15207 (Klein)">
            <a:extLst>
              <a:ext uri="{FF2B5EF4-FFF2-40B4-BE49-F238E27FC236}">
                <a16:creationId xmlns:a16="http://schemas.microsoft.com/office/drawing/2014/main" id="{6043A272-3A59-4CF7-A117-35192CE9B6A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82988" y="0"/>
            <a:ext cx="5026025" cy="6858000"/>
          </a:xfrm>
          <a:prstGeom prst="rect">
            <a:avLst/>
          </a:prstGeom>
        </p:spPr>
      </p:pic>
    </p:spTree>
    <p:extLst>
      <p:ext uri="{BB962C8B-B14F-4D97-AF65-F5344CB8AC3E}">
        <p14:creationId xmlns:p14="http://schemas.microsoft.com/office/powerpoint/2010/main" val="41573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4145 (Klein)">
            <a:extLst>
              <a:ext uri="{FF2B5EF4-FFF2-40B4-BE49-F238E27FC236}">
                <a16:creationId xmlns:a16="http://schemas.microsoft.com/office/drawing/2014/main" id="{A4446A1F-CE80-4775-9F14-11AEB1801B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5709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3439 (Klein)">
            <a:extLst>
              <a:ext uri="{FF2B5EF4-FFF2-40B4-BE49-F238E27FC236}">
                <a16:creationId xmlns:a16="http://schemas.microsoft.com/office/drawing/2014/main" id="{3AB4473D-7243-47CF-A4BD-639E0B69268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8102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4232 (Klein)">
            <a:extLst>
              <a:ext uri="{FF2B5EF4-FFF2-40B4-BE49-F238E27FC236}">
                <a16:creationId xmlns:a16="http://schemas.microsoft.com/office/drawing/2014/main" id="{8FD68887-B224-49E0-828B-FA1AF6D53A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1176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4741 (Klein)">
            <a:extLst>
              <a:ext uri="{FF2B5EF4-FFF2-40B4-BE49-F238E27FC236}">
                <a16:creationId xmlns:a16="http://schemas.microsoft.com/office/drawing/2014/main" id="{DF34324C-AD67-42F0-8A01-5AA4B54E938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4447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5317 (Klein)">
            <a:extLst>
              <a:ext uri="{FF2B5EF4-FFF2-40B4-BE49-F238E27FC236}">
                <a16:creationId xmlns:a16="http://schemas.microsoft.com/office/drawing/2014/main" id="{EBE21DB0-7855-4414-8848-62956834F6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415114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5403 (Klein)">
            <a:extLst>
              <a:ext uri="{FF2B5EF4-FFF2-40B4-BE49-F238E27FC236}">
                <a16:creationId xmlns:a16="http://schemas.microsoft.com/office/drawing/2014/main" id="{DCF60C4C-F276-4090-A4B8-9DD68EA241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78845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5606 (Klein)">
            <a:extLst>
              <a:ext uri="{FF2B5EF4-FFF2-40B4-BE49-F238E27FC236}">
                <a16:creationId xmlns:a16="http://schemas.microsoft.com/office/drawing/2014/main" id="{53DF11F6-4482-45AA-BAD0-896210B62F7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61012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35952 (Klein)">
            <a:extLst>
              <a:ext uri="{FF2B5EF4-FFF2-40B4-BE49-F238E27FC236}">
                <a16:creationId xmlns:a16="http://schemas.microsoft.com/office/drawing/2014/main" id="{4E65B7BB-6B73-48DC-B3E4-4362CE74454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24138" y="0"/>
            <a:ext cx="6943725" cy="6858000"/>
          </a:xfrm>
          <a:prstGeom prst="rect">
            <a:avLst/>
          </a:prstGeom>
        </p:spPr>
      </p:pic>
    </p:spTree>
    <p:extLst>
      <p:ext uri="{BB962C8B-B14F-4D97-AF65-F5344CB8AC3E}">
        <p14:creationId xmlns:p14="http://schemas.microsoft.com/office/powerpoint/2010/main" val="14550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Grafik 2" descr="20200615_151755 (Klein)">
            <a:extLst>
              <a:ext uri="{FF2B5EF4-FFF2-40B4-BE49-F238E27FC236}">
                <a16:creationId xmlns:a16="http://schemas.microsoft.com/office/drawing/2014/main" id="{C5F65A20-6BB5-4EC5-9985-DFDCD33D89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807608" y="2355733"/>
            <a:ext cx="5135336" cy="4156765"/>
          </a:xfrm>
          <a:prstGeom prst="rect">
            <a:avLst/>
          </a:prstGeom>
        </p:spPr>
      </p:pic>
      <p:pic>
        <p:nvPicPr>
          <p:cNvPr id="4" name="Grafik 3" descr="20200615_112313 (Klein)">
            <a:extLst>
              <a:ext uri="{FF2B5EF4-FFF2-40B4-BE49-F238E27FC236}">
                <a16:creationId xmlns:a16="http://schemas.microsoft.com/office/drawing/2014/main" id="{C6D55259-8D40-4E97-A11A-014942A300F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23527" y="228207"/>
            <a:ext cx="3191289" cy="4255052"/>
          </a:xfrm>
          <a:prstGeom prst="rect">
            <a:avLst/>
          </a:prstGeom>
        </p:spPr>
      </p:pic>
      <p:sp>
        <p:nvSpPr>
          <p:cNvPr id="7" name="Textfeld 6">
            <a:extLst>
              <a:ext uri="{FF2B5EF4-FFF2-40B4-BE49-F238E27FC236}">
                <a16:creationId xmlns:a16="http://schemas.microsoft.com/office/drawing/2014/main" id="{A55B01CA-E562-4C1D-8150-E092623A3833}"/>
              </a:ext>
            </a:extLst>
          </p:cNvPr>
          <p:cNvSpPr txBox="1"/>
          <p:nvPr/>
        </p:nvSpPr>
        <p:spPr>
          <a:xfrm>
            <a:off x="5486400" y="957943"/>
            <a:ext cx="4644571" cy="369332"/>
          </a:xfrm>
          <a:prstGeom prst="rect">
            <a:avLst/>
          </a:prstGeom>
          <a:solidFill>
            <a:schemeClr val="accent5"/>
          </a:solidFill>
        </p:spPr>
        <p:txBody>
          <a:bodyPr wrap="square" rtlCol="0">
            <a:spAutoFit/>
          </a:bodyPr>
          <a:lstStyle/>
          <a:p>
            <a:r>
              <a:rPr lang="de-CH" dirty="0"/>
              <a:t>Von VISP  zum   </a:t>
            </a:r>
            <a:r>
              <a:rPr lang="de-CH" dirty="0" err="1"/>
              <a:t>Heidadorf</a:t>
            </a:r>
            <a:r>
              <a:rPr lang="de-CH" dirty="0"/>
              <a:t>  VISPERTERMINEN</a:t>
            </a:r>
          </a:p>
        </p:txBody>
      </p:sp>
    </p:spTree>
    <p:extLst>
      <p:ext uri="{BB962C8B-B14F-4D97-AF65-F5344CB8AC3E}">
        <p14:creationId xmlns:p14="http://schemas.microsoft.com/office/powerpoint/2010/main" val="348092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1819 (Klein)">
            <a:extLst>
              <a:ext uri="{FF2B5EF4-FFF2-40B4-BE49-F238E27FC236}">
                <a16:creationId xmlns:a16="http://schemas.microsoft.com/office/drawing/2014/main" id="{8DEEACDF-313C-4A06-8D22-02ADCEB230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65092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2012 (Klein)">
            <a:extLst>
              <a:ext uri="{FF2B5EF4-FFF2-40B4-BE49-F238E27FC236}">
                <a16:creationId xmlns:a16="http://schemas.microsoft.com/office/drawing/2014/main" id="{AF0C973A-5D11-4F01-B3FB-3A8A88C9DF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971163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2037 (Klein)">
            <a:extLst>
              <a:ext uri="{FF2B5EF4-FFF2-40B4-BE49-F238E27FC236}">
                <a16:creationId xmlns:a16="http://schemas.microsoft.com/office/drawing/2014/main" id="{DAEC0EDE-E85F-4DC0-B52F-2DDF6229703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3451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2408 (Klein)">
            <a:extLst>
              <a:ext uri="{FF2B5EF4-FFF2-40B4-BE49-F238E27FC236}">
                <a16:creationId xmlns:a16="http://schemas.microsoft.com/office/drawing/2014/main" id="{0AD803AC-E244-4ABD-AD29-56ED6C6B39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794125" y="0"/>
            <a:ext cx="4603750" cy="6858000"/>
          </a:xfrm>
          <a:prstGeom prst="rect">
            <a:avLst/>
          </a:prstGeom>
        </p:spPr>
      </p:pic>
    </p:spTree>
    <p:extLst>
      <p:ext uri="{BB962C8B-B14F-4D97-AF65-F5344CB8AC3E}">
        <p14:creationId xmlns:p14="http://schemas.microsoft.com/office/powerpoint/2010/main" val="399601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2901 (Klein)">
            <a:extLst>
              <a:ext uri="{FF2B5EF4-FFF2-40B4-BE49-F238E27FC236}">
                <a16:creationId xmlns:a16="http://schemas.microsoft.com/office/drawing/2014/main" id="{80A15A2A-9BE3-4A11-96D4-0D9952B278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54338" y="0"/>
            <a:ext cx="6281737" cy="6858000"/>
          </a:xfrm>
          <a:prstGeom prst="rect">
            <a:avLst/>
          </a:prstGeom>
        </p:spPr>
      </p:pic>
    </p:spTree>
    <p:extLst>
      <p:ext uri="{BB962C8B-B14F-4D97-AF65-F5344CB8AC3E}">
        <p14:creationId xmlns:p14="http://schemas.microsoft.com/office/powerpoint/2010/main" val="20767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2938 (Klein)">
            <a:extLst>
              <a:ext uri="{FF2B5EF4-FFF2-40B4-BE49-F238E27FC236}">
                <a16:creationId xmlns:a16="http://schemas.microsoft.com/office/drawing/2014/main" id="{15861857-2DCE-48E7-B9F7-A78E1C5CD1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13075" y="0"/>
            <a:ext cx="6164263" cy="6858000"/>
          </a:xfrm>
          <a:prstGeom prst="rect">
            <a:avLst/>
          </a:prstGeom>
        </p:spPr>
      </p:pic>
    </p:spTree>
    <p:extLst>
      <p:ext uri="{BB962C8B-B14F-4D97-AF65-F5344CB8AC3E}">
        <p14:creationId xmlns:p14="http://schemas.microsoft.com/office/powerpoint/2010/main" val="52755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4722 (Klein)">
            <a:extLst>
              <a:ext uri="{FF2B5EF4-FFF2-40B4-BE49-F238E27FC236}">
                <a16:creationId xmlns:a16="http://schemas.microsoft.com/office/drawing/2014/main" id="{BF1F8B49-FDD8-4164-B6A2-74D5D7E5C1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73100" y="0"/>
            <a:ext cx="10844213" cy="6858000"/>
          </a:xfrm>
          <a:prstGeom prst="rect">
            <a:avLst/>
          </a:prstGeom>
        </p:spPr>
      </p:pic>
    </p:spTree>
    <p:extLst>
      <p:ext uri="{BB962C8B-B14F-4D97-AF65-F5344CB8AC3E}">
        <p14:creationId xmlns:p14="http://schemas.microsoft.com/office/powerpoint/2010/main" val="3033947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3844 (Klein)">
            <a:extLst>
              <a:ext uri="{FF2B5EF4-FFF2-40B4-BE49-F238E27FC236}">
                <a16:creationId xmlns:a16="http://schemas.microsoft.com/office/drawing/2014/main" id="{5E11C7E5-C8B7-40BC-885B-8C611BE588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8188" y="0"/>
            <a:ext cx="10715625" cy="6858000"/>
          </a:xfrm>
          <a:prstGeom prst="rect">
            <a:avLst/>
          </a:prstGeom>
        </p:spPr>
      </p:pic>
    </p:spTree>
    <p:extLst>
      <p:ext uri="{BB962C8B-B14F-4D97-AF65-F5344CB8AC3E}">
        <p14:creationId xmlns:p14="http://schemas.microsoft.com/office/powerpoint/2010/main" val="300743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3933 (Klein)">
            <a:extLst>
              <a:ext uri="{FF2B5EF4-FFF2-40B4-BE49-F238E27FC236}">
                <a16:creationId xmlns:a16="http://schemas.microsoft.com/office/drawing/2014/main" id="{3556ECC5-EEAA-447C-B038-5BCEC96C2B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36938" y="0"/>
            <a:ext cx="5318125" cy="6858000"/>
          </a:xfrm>
          <a:prstGeom prst="rect">
            <a:avLst/>
          </a:prstGeom>
        </p:spPr>
      </p:pic>
    </p:spTree>
    <p:extLst>
      <p:ext uri="{BB962C8B-B14F-4D97-AF65-F5344CB8AC3E}">
        <p14:creationId xmlns:p14="http://schemas.microsoft.com/office/powerpoint/2010/main" val="270665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44310 (Klein)">
            <a:extLst>
              <a:ext uri="{FF2B5EF4-FFF2-40B4-BE49-F238E27FC236}">
                <a16:creationId xmlns:a16="http://schemas.microsoft.com/office/drawing/2014/main" id="{6DC48440-4AD4-405A-ADE1-A9850CB7F9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1073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65BDEC-40BF-4409-A9F9-35DEB8176444}"/>
              </a:ext>
            </a:extLst>
          </p:cNvPr>
          <p:cNvSpPr txBox="1"/>
          <p:nvPr/>
        </p:nvSpPr>
        <p:spPr>
          <a:xfrm>
            <a:off x="471714" y="392170"/>
            <a:ext cx="5522686" cy="5078313"/>
          </a:xfrm>
          <a:prstGeom prst="rect">
            <a:avLst/>
          </a:prstGeom>
          <a:solidFill>
            <a:schemeClr val="accent5"/>
          </a:solidFill>
        </p:spPr>
        <p:txBody>
          <a:bodyPr wrap="square">
            <a:spAutoFit/>
          </a:bodyPr>
          <a:lstStyle/>
          <a:p>
            <a:r>
              <a:rPr lang="de-CH" dirty="0"/>
              <a:t>Unterhalb dem Dorf </a:t>
            </a:r>
            <a:r>
              <a:rPr lang="de-CH" dirty="0" err="1"/>
              <a:t>Visperterminen</a:t>
            </a:r>
            <a:r>
              <a:rPr lang="de-CH" dirty="0"/>
              <a:t> liegt Europas höchster, zusammenhängender Weinberg, auf einer Höhe zwischen 650 und 1’150 Meter. In kurzen Terrassen mit hohen Trockensteinmauern überwindet der Weinberg auf engstem Raum 500 Höhenmeter.</a:t>
            </a:r>
          </a:p>
          <a:p>
            <a:endParaRPr lang="de-CH" dirty="0"/>
          </a:p>
          <a:p>
            <a:r>
              <a:rPr lang="de-CH" dirty="0"/>
              <a:t>Hunderte dieser Stützmauern machen aus den Steilhängen kleine </a:t>
            </a:r>
            <a:r>
              <a:rPr lang="de-CH" dirty="0" err="1"/>
              <a:t>Rebgärten</a:t>
            </a:r>
            <a:r>
              <a:rPr lang="de-CH" dirty="0"/>
              <a:t>, die oft nicht grösser als zwei Leintücher sind. Die Südlage des Hanges, in einer der trockensten Gegenden der Schweiz, und die grossen Steinflächen dieser Trockensteinmauern machen den Rebberg bis in den Spätherbst zu einer Wärmekammer, die den Trauben – zusammen mit ein paar Föhnstössen – die nötige Reife verleiht. </a:t>
            </a:r>
          </a:p>
          <a:p>
            <a:endParaRPr lang="de-CH" dirty="0"/>
          </a:p>
          <a:p>
            <a:r>
              <a:rPr lang="de-CH" dirty="0"/>
              <a:t>Der «</a:t>
            </a:r>
            <a:r>
              <a:rPr lang="de-CH" b="1" i="1" dirty="0"/>
              <a:t>Heida</a:t>
            </a:r>
            <a:r>
              <a:rPr lang="de-CH" dirty="0"/>
              <a:t>» ist ein Walliser AOC-zertifizierter Weisswein, eine Walliser </a:t>
            </a:r>
            <a:r>
              <a:rPr lang="de-CH" dirty="0" err="1"/>
              <a:t>Rartität</a:t>
            </a:r>
            <a:r>
              <a:rPr lang="de-CH" dirty="0"/>
              <a:t> einer alten Rebsorte und wird auch als die Perle der Alpenweine bezeichnet. </a:t>
            </a:r>
          </a:p>
        </p:txBody>
      </p:sp>
      <p:pic>
        <p:nvPicPr>
          <p:cNvPr id="4" name="Grafik 3" descr="20200615_122509 (Klein)">
            <a:extLst>
              <a:ext uri="{FF2B5EF4-FFF2-40B4-BE49-F238E27FC236}">
                <a16:creationId xmlns:a16="http://schemas.microsoft.com/office/drawing/2014/main" id="{661CD0E2-4CDE-47BD-95E2-A721BD775C9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516914" y="2544574"/>
            <a:ext cx="5312229" cy="3984172"/>
          </a:xfrm>
          <a:prstGeom prst="rect">
            <a:avLst/>
          </a:prstGeom>
        </p:spPr>
      </p:pic>
    </p:spTree>
    <p:extLst>
      <p:ext uri="{BB962C8B-B14F-4D97-AF65-F5344CB8AC3E}">
        <p14:creationId xmlns:p14="http://schemas.microsoft.com/office/powerpoint/2010/main" val="77273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51338 (Klein)">
            <a:extLst>
              <a:ext uri="{FF2B5EF4-FFF2-40B4-BE49-F238E27FC236}">
                <a16:creationId xmlns:a16="http://schemas.microsoft.com/office/drawing/2014/main" id="{63206C83-E716-42E3-AC24-FE006386ED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32188" y="0"/>
            <a:ext cx="5127625" cy="6858000"/>
          </a:xfrm>
          <a:prstGeom prst="rect">
            <a:avLst/>
          </a:prstGeom>
        </p:spPr>
      </p:pic>
    </p:spTree>
    <p:extLst>
      <p:ext uri="{BB962C8B-B14F-4D97-AF65-F5344CB8AC3E}">
        <p14:creationId xmlns:p14="http://schemas.microsoft.com/office/powerpoint/2010/main" val="139970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51427 (Klein)">
            <a:extLst>
              <a:ext uri="{FF2B5EF4-FFF2-40B4-BE49-F238E27FC236}">
                <a16:creationId xmlns:a16="http://schemas.microsoft.com/office/drawing/2014/main" id="{7B00916A-1339-4434-BB12-2183ABB9ADC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99964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51449 (Klein)">
            <a:extLst>
              <a:ext uri="{FF2B5EF4-FFF2-40B4-BE49-F238E27FC236}">
                <a16:creationId xmlns:a16="http://schemas.microsoft.com/office/drawing/2014/main" id="{485A3F5F-7D33-4CA3-9DDF-7283F4773B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24415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51755 (Klein)">
            <a:extLst>
              <a:ext uri="{FF2B5EF4-FFF2-40B4-BE49-F238E27FC236}">
                <a16:creationId xmlns:a16="http://schemas.microsoft.com/office/drawing/2014/main" id="{C5F65A20-6BB5-4EC5-9985-DFDCD33D89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58963" y="0"/>
            <a:ext cx="8472487" cy="6858000"/>
          </a:xfrm>
          <a:prstGeom prst="rect">
            <a:avLst/>
          </a:prstGeom>
        </p:spPr>
      </p:pic>
    </p:spTree>
    <p:extLst>
      <p:ext uri="{BB962C8B-B14F-4D97-AF65-F5344CB8AC3E}">
        <p14:creationId xmlns:p14="http://schemas.microsoft.com/office/powerpoint/2010/main" val="3182729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52200 (Klein)">
            <a:extLst>
              <a:ext uri="{FF2B5EF4-FFF2-40B4-BE49-F238E27FC236}">
                <a16:creationId xmlns:a16="http://schemas.microsoft.com/office/drawing/2014/main" id="{3F24DEF5-2B9E-452D-8F38-A2762686E3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71102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15631 (Klein)">
            <a:extLst>
              <a:ext uri="{FF2B5EF4-FFF2-40B4-BE49-F238E27FC236}">
                <a16:creationId xmlns:a16="http://schemas.microsoft.com/office/drawing/2014/main" id="{FB03FAEB-5707-4515-A638-F099DF1D4FD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0185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0114 (Klein)">
            <a:extLst>
              <a:ext uri="{FF2B5EF4-FFF2-40B4-BE49-F238E27FC236}">
                <a16:creationId xmlns:a16="http://schemas.microsoft.com/office/drawing/2014/main" id="{CB6E8F16-21BF-437D-B6BC-961C48339D8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0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0144 (Klein)">
            <a:extLst>
              <a:ext uri="{FF2B5EF4-FFF2-40B4-BE49-F238E27FC236}">
                <a16:creationId xmlns:a16="http://schemas.microsoft.com/office/drawing/2014/main" id="{99BA0605-2566-4B69-ADC5-395196E4C7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40015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0946 (Klein)">
            <a:extLst>
              <a:ext uri="{FF2B5EF4-FFF2-40B4-BE49-F238E27FC236}">
                <a16:creationId xmlns:a16="http://schemas.microsoft.com/office/drawing/2014/main" id="{968DF336-30C2-469D-B997-75BD4F60C1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17855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2509 (Klein)">
            <a:extLst>
              <a:ext uri="{FF2B5EF4-FFF2-40B4-BE49-F238E27FC236}">
                <a16:creationId xmlns:a16="http://schemas.microsoft.com/office/drawing/2014/main" id="{86A26305-A872-4DAA-ACBC-36BA705F94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4862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5_122524 (Klein)">
            <a:extLst>
              <a:ext uri="{FF2B5EF4-FFF2-40B4-BE49-F238E27FC236}">
                <a16:creationId xmlns:a16="http://schemas.microsoft.com/office/drawing/2014/main" id="{60620AEC-FE4E-480F-9051-300EEE891D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1633700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Words>
  <Application>Microsoft Office PowerPoint</Application>
  <PresentationFormat>Breitbild</PresentationFormat>
  <Paragraphs>7</Paragraphs>
  <Slides>34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34</vt:i4>
      </vt:variant>
    </vt:vector>
  </HeadingPairs>
  <TitlesOfParts>
    <vt:vector size="38"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Fotoalbum</dc:title>
  <dc:creator>Walter Käppeli</dc:creator>
  <cp:lastModifiedBy>Walter Käppeli</cp:lastModifiedBy>
  <cp:revision>6</cp:revision>
  <dcterms:created xsi:type="dcterms:W3CDTF">2020-07-03T13:28:42Z</dcterms:created>
  <dcterms:modified xsi:type="dcterms:W3CDTF">2020-07-03T14:08:24Z</dcterms:modified>
</cp:coreProperties>
</file>