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7" r:id="rId5"/>
    <p:sldId id="273" r:id="rId6"/>
    <p:sldId id="311" r:id="rId7"/>
    <p:sldId id="271" r:id="rId8"/>
    <p:sldId id="274" r:id="rId9"/>
    <p:sldId id="270" r:id="rId10"/>
    <p:sldId id="268" r:id="rId11"/>
    <p:sldId id="267" r:id="rId12"/>
    <p:sldId id="269" r:id="rId13"/>
    <p:sldId id="283" r:id="rId14"/>
    <p:sldId id="276" r:id="rId15"/>
    <p:sldId id="277" r:id="rId16"/>
    <p:sldId id="279" r:id="rId17"/>
    <p:sldId id="284" r:id="rId18"/>
    <p:sldId id="310" r:id="rId19"/>
    <p:sldId id="287" r:id="rId20"/>
    <p:sldId id="288" r:id="rId21"/>
    <p:sldId id="289" r:id="rId22"/>
    <p:sldId id="290" r:id="rId23"/>
    <p:sldId id="293" r:id="rId24"/>
    <p:sldId id="294" r:id="rId25"/>
    <p:sldId id="295" r:id="rId26"/>
    <p:sldId id="296" r:id="rId27"/>
    <p:sldId id="297" r:id="rId28"/>
    <p:sldId id="301" r:id="rId29"/>
    <p:sldId id="302" r:id="rId30"/>
    <p:sldId id="303" r:id="rId31"/>
    <p:sldId id="305" r:id="rId32"/>
    <p:sldId id="304" r:id="rId33"/>
    <p:sldId id="307" r:id="rId34"/>
    <p:sldId id="308" r:id="rId35"/>
    <p:sldId id="309" r:id="rId36"/>
  </p:sldIdLst>
  <p:sldSz cx="12192000" cy="6858000"/>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82"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4AAB1-7729-48C0-8C60-310BE2EE22A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BE0D5091-2A1B-442A-A8EE-3862C1C75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46AC902A-19AC-4D77-84DF-BD4828D8C603}"/>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B58E49C3-9CDD-4650-8759-9CA7583F0C9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E2FBA53-B771-404A-85A7-BDDD17168D58}"/>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373856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6F34C-1393-46C9-92F4-B207BBD36D99}"/>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A999DFE4-06AA-46A3-A696-80BE7E3E546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B77A074-8751-4FEE-A393-B4DF1DC7E1B9}"/>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5C9C9EBB-A65B-475E-BBC4-C0A7B000CAC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CD3C432-A925-4CCE-8454-B3CC11A01935}"/>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322066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C4BAF49-3FF2-48C2-A98D-E3A909E6F8D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82DCABA-52D0-4518-A66B-5F38AA838CF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143A3B2-0462-4119-9DC8-E03259FAA83B}"/>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C7FC9947-4E41-496A-B19E-2D63C2B0CF6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ACDAE6E-967C-4AFB-8411-1CA086DA1E9F}"/>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33689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00898-F237-4F50-A8C3-022BB32B738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80BDE32-CDAD-4535-9F51-D14C0F3299C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18C58E3-4FEB-4584-8137-C072220E4A39}"/>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746111AE-E525-4B45-AFDF-723511F1D4D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C965B63-C56B-42E9-BB8A-F1B6C706672F}"/>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322658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45E58-641D-47BB-98CA-3A9B0F5C934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12736BB-CB90-49DC-8C04-715D3509F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93AC22-1713-4923-B3F8-38E4434D629C}"/>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4A29601B-C156-41F4-AD81-CF2710FD057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D205D54-7EF5-4CB0-995E-156A9D9122E8}"/>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197636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1BFD8-9C0C-4B38-BB84-96436340534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0E49218-11E9-4CAF-AFDB-BE70628D80F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BC61BF08-D054-4FA0-9C34-65A7B166EE9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27718FD-47C3-4C2D-95D0-E8DAC5226411}"/>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6" name="Fußzeilenplatzhalter 5">
            <a:extLst>
              <a:ext uri="{FF2B5EF4-FFF2-40B4-BE49-F238E27FC236}">
                <a16:creationId xmlns:a16="http://schemas.microsoft.com/office/drawing/2014/main" id="{10A5F0B0-B832-45B8-9A3E-A232DDD9959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54BDAA2-D5EE-4A4C-953F-5371D339CAB0}"/>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139616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436E-48D7-49F0-B873-D8804A04A973}"/>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F5F2494-8378-4474-8A73-48B61022B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CAA2604-6812-45B8-BA13-19A56BB5DB4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70C0475A-010B-4F75-9E10-688A95F68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ED83FF-3EF9-406F-8A28-33617DE360B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E39FFEB-18FD-48A9-879B-A320DD444703}"/>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8" name="Fußzeilenplatzhalter 7">
            <a:extLst>
              <a:ext uri="{FF2B5EF4-FFF2-40B4-BE49-F238E27FC236}">
                <a16:creationId xmlns:a16="http://schemas.microsoft.com/office/drawing/2014/main" id="{7212F0DD-BF9E-4577-9E89-C6A17B695B54}"/>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6B6E0A7-1129-4E9C-AA74-495EA405A37A}"/>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14704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C42032-19FF-443A-B5B9-BAC4D2C280D7}"/>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4594185-FEA1-4CF0-AAC0-886112A2CEC7}"/>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4" name="Fußzeilenplatzhalter 3">
            <a:extLst>
              <a:ext uri="{FF2B5EF4-FFF2-40B4-BE49-F238E27FC236}">
                <a16:creationId xmlns:a16="http://schemas.microsoft.com/office/drawing/2014/main" id="{94664236-646D-4CC3-9D41-9B5BA888059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2BA65628-589B-4966-9BA9-D785B707F29E}"/>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291505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DF03CC9-DAB5-47D2-A21B-ED5876F0579A}"/>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3" name="Fußzeilenplatzhalter 2">
            <a:extLst>
              <a:ext uri="{FF2B5EF4-FFF2-40B4-BE49-F238E27FC236}">
                <a16:creationId xmlns:a16="http://schemas.microsoft.com/office/drawing/2014/main" id="{F5413F31-734C-4A71-8034-2B6054FBC524}"/>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34633D1F-3CCE-4EB8-9F15-CC178727E374}"/>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20099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3529A-2F8D-4FFB-A08A-6C32AF5F50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E7ECCAD-F1F0-46F6-9BDD-8B59FE8B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6929D47-2996-4034-B279-FEDFDD9C2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522C73-F04D-4652-9313-4465CCCB947F}"/>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6" name="Fußzeilenplatzhalter 5">
            <a:extLst>
              <a:ext uri="{FF2B5EF4-FFF2-40B4-BE49-F238E27FC236}">
                <a16:creationId xmlns:a16="http://schemas.microsoft.com/office/drawing/2014/main" id="{E355A4AD-B88E-4D94-B1CA-3802963E21F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4069C15-D6C6-4C36-ADBF-4CE67F936636}"/>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160116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EA30F-A573-4319-894E-CC97382DF5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6EABF9A4-2BBD-4E6E-B5D9-A2713D0AD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E86BCEB-8BCA-49B9-BE36-B5DE7F8AB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E52F5ED-4800-4877-9E6C-A947EAB51E75}"/>
              </a:ext>
            </a:extLst>
          </p:cNvPr>
          <p:cNvSpPr>
            <a:spLocks noGrp="1"/>
          </p:cNvSpPr>
          <p:nvPr>
            <p:ph type="dt" sz="half" idx="10"/>
          </p:nvPr>
        </p:nvSpPr>
        <p:spPr/>
        <p:txBody>
          <a:bodyPr/>
          <a:lstStyle/>
          <a:p>
            <a:fld id="{5E1D7C73-6166-4B65-B74A-146CC7C4845A}" type="datetimeFigureOut">
              <a:rPr lang="de-CH" smtClean="0"/>
              <a:t>03.07.2020</a:t>
            </a:fld>
            <a:endParaRPr lang="de-CH"/>
          </a:p>
        </p:txBody>
      </p:sp>
      <p:sp>
        <p:nvSpPr>
          <p:cNvPr id="6" name="Fußzeilenplatzhalter 5">
            <a:extLst>
              <a:ext uri="{FF2B5EF4-FFF2-40B4-BE49-F238E27FC236}">
                <a16:creationId xmlns:a16="http://schemas.microsoft.com/office/drawing/2014/main" id="{C499FA25-FF95-4AA7-9070-7E44EBD45A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0E8A783-86E5-4A2C-B34B-DC00E20E439E}"/>
              </a:ext>
            </a:extLst>
          </p:cNvPr>
          <p:cNvSpPr>
            <a:spLocks noGrp="1"/>
          </p:cNvSpPr>
          <p:nvPr>
            <p:ph type="sldNum" sz="quarter" idx="12"/>
          </p:nvPr>
        </p:nvSpPr>
        <p:spPr/>
        <p:txBody>
          <a:bodyPr/>
          <a:lstStyle/>
          <a:p>
            <a:fld id="{2D1F99E9-E9DC-4FE5-AFB5-E32B033303DC}" type="slidenum">
              <a:rPr lang="de-CH" smtClean="0"/>
              <a:t>‹Nr.›</a:t>
            </a:fld>
            <a:endParaRPr lang="de-CH"/>
          </a:p>
        </p:txBody>
      </p:sp>
    </p:spTree>
    <p:extLst>
      <p:ext uri="{BB962C8B-B14F-4D97-AF65-F5344CB8AC3E}">
        <p14:creationId xmlns:p14="http://schemas.microsoft.com/office/powerpoint/2010/main" val="64990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5AD7469-7AFB-4BBB-ABC7-97E9EC24C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CA2BCC2-D6EC-4C2E-8633-49E916CD1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529B5DA-FFF3-4ED6-942F-B50B992DD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D7C73-6166-4B65-B74A-146CC7C4845A}" type="datetimeFigureOut">
              <a:rPr lang="de-CH" smtClean="0"/>
              <a:t>03.07.2020</a:t>
            </a:fld>
            <a:endParaRPr lang="de-CH"/>
          </a:p>
        </p:txBody>
      </p:sp>
      <p:sp>
        <p:nvSpPr>
          <p:cNvPr id="5" name="Fußzeilenplatzhalter 4">
            <a:extLst>
              <a:ext uri="{FF2B5EF4-FFF2-40B4-BE49-F238E27FC236}">
                <a16:creationId xmlns:a16="http://schemas.microsoft.com/office/drawing/2014/main" id="{C00D7092-C527-4DE6-B6BA-603612845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37E0640-7149-4D5F-8E63-D860119D2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F99E9-E9DC-4FE5-AFB5-E32B033303DC}" type="slidenum">
              <a:rPr lang="de-CH" smtClean="0"/>
              <a:t>‹Nr.›</a:t>
            </a:fld>
            <a:endParaRPr lang="de-CH"/>
          </a:p>
        </p:txBody>
      </p:sp>
    </p:spTree>
    <p:extLst>
      <p:ext uri="{BB962C8B-B14F-4D97-AF65-F5344CB8AC3E}">
        <p14:creationId xmlns:p14="http://schemas.microsoft.com/office/powerpoint/2010/main" val="3490504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yswitzerland.com/de-ch/erlebnisse/die-erdpyramiden-von-euseigne/#1" TargetMode="External"/><Relationship Id="rId2" Type="http://schemas.openxmlformats.org/officeDocument/2006/relationships/hyperlink" Target="https://www.myswitzerland.com/de-ch/erlebnisse/die-erdpyramiden-von-euseigne/#0" TargetMode="Externa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ACB40-78C1-49F3-A26C-5BDC144C68CE}"/>
              </a:ext>
            </a:extLst>
          </p:cNvPr>
          <p:cNvSpPr>
            <a:spLocks noGrp="1"/>
          </p:cNvSpPr>
          <p:nvPr>
            <p:ph type="ctrTitle"/>
          </p:nvPr>
        </p:nvSpPr>
        <p:spPr>
          <a:xfrm>
            <a:off x="1600200" y="163203"/>
            <a:ext cx="9364980" cy="1963138"/>
          </a:xfrm>
          <a:solidFill>
            <a:schemeClr val="accent5"/>
          </a:solidFill>
        </p:spPr>
        <p:txBody>
          <a:bodyPr>
            <a:normAutofit/>
          </a:bodyPr>
          <a:lstStyle/>
          <a:p>
            <a:r>
              <a:rPr lang="de-CH" sz="4900" dirty="0"/>
              <a:t>Val </a:t>
            </a:r>
            <a:r>
              <a:rPr lang="de-CH" sz="4900" dirty="0" err="1"/>
              <a:t>d’Hérens</a:t>
            </a:r>
            <a:br>
              <a:rPr lang="de-CH" dirty="0"/>
            </a:br>
            <a:r>
              <a:rPr lang="de-CH" sz="2800" dirty="0" err="1"/>
              <a:t>Pyramides</a:t>
            </a:r>
            <a:r>
              <a:rPr lang="de-CH" sz="2800" dirty="0"/>
              <a:t> </a:t>
            </a:r>
            <a:r>
              <a:rPr lang="de-CH" sz="2800" dirty="0" err="1"/>
              <a:t>d’Euseigne</a:t>
            </a:r>
            <a:br>
              <a:rPr lang="de-CH" sz="2800" dirty="0"/>
            </a:br>
            <a:r>
              <a:rPr lang="de-CH" sz="2800" dirty="0" err="1"/>
              <a:t>Evolène</a:t>
            </a:r>
            <a:br>
              <a:rPr lang="de-CH" sz="2800" dirty="0"/>
            </a:br>
            <a:r>
              <a:rPr lang="de-CH" sz="2800" dirty="0" err="1"/>
              <a:t>Arolla</a:t>
            </a:r>
            <a:endParaRPr lang="de-CH" dirty="0"/>
          </a:p>
        </p:txBody>
      </p:sp>
      <p:sp>
        <p:nvSpPr>
          <p:cNvPr id="3" name="Untertitel 2">
            <a:extLst>
              <a:ext uri="{FF2B5EF4-FFF2-40B4-BE49-F238E27FC236}">
                <a16:creationId xmlns:a16="http://schemas.microsoft.com/office/drawing/2014/main" id="{28420AA2-346D-4D57-9E55-C333B5E022F4}"/>
              </a:ext>
            </a:extLst>
          </p:cNvPr>
          <p:cNvSpPr>
            <a:spLocks noGrp="1"/>
          </p:cNvSpPr>
          <p:nvPr>
            <p:ph type="subTitle" idx="1"/>
          </p:nvPr>
        </p:nvSpPr>
        <p:spPr/>
        <p:txBody>
          <a:bodyPr/>
          <a:lstStyle/>
          <a:p>
            <a:r>
              <a:rPr lang="de-CH" dirty="0"/>
              <a:t>von Walter Käppeli</a:t>
            </a:r>
          </a:p>
        </p:txBody>
      </p:sp>
      <p:pic>
        <p:nvPicPr>
          <p:cNvPr id="4" name="Grafik 3" descr="20200612_124154 (Klein)">
            <a:extLst>
              <a:ext uri="{FF2B5EF4-FFF2-40B4-BE49-F238E27FC236}">
                <a16:creationId xmlns:a16="http://schemas.microsoft.com/office/drawing/2014/main" id="{DFAF16DB-C8A6-45D7-9E3A-C78888248CD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411980" y="2371923"/>
            <a:ext cx="4343400" cy="4361574"/>
          </a:xfrm>
          <a:prstGeom prst="rect">
            <a:avLst/>
          </a:prstGeom>
        </p:spPr>
      </p:pic>
    </p:spTree>
    <p:extLst>
      <p:ext uri="{BB962C8B-B14F-4D97-AF65-F5344CB8AC3E}">
        <p14:creationId xmlns:p14="http://schemas.microsoft.com/office/powerpoint/2010/main" val="290225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1910 (Klein)">
            <a:extLst>
              <a:ext uri="{FF2B5EF4-FFF2-40B4-BE49-F238E27FC236}">
                <a16:creationId xmlns:a16="http://schemas.microsoft.com/office/drawing/2014/main" id="{9F109923-0671-453A-919F-E7D12580D19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39290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1844 (Klein)">
            <a:extLst>
              <a:ext uri="{FF2B5EF4-FFF2-40B4-BE49-F238E27FC236}">
                <a16:creationId xmlns:a16="http://schemas.microsoft.com/office/drawing/2014/main" id="{B0A37D58-EED8-4B17-A969-E97909BF5D1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61006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000 (Klein)">
            <a:extLst>
              <a:ext uri="{FF2B5EF4-FFF2-40B4-BE49-F238E27FC236}">
                <a16:creationId xmlns:a16="http://schemas.microsoft.com/office/drawing/2014/main" id="{73225405-2B48-4AAE-8E68-B873B96BA1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95250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3932 (Klein)">
            <a:extLst>
              <a:ext uri="{FF2B5EF4-FFF2-40B4-BE49-F238E27FC236}">
                <a16:creationId xmlns:a16="http://schemas.microsoft.com/office/drawing/2014/main" id="{C4B6408F-B190-4C88-94EF-B2EB1B5F375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6701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415 (Klein)">
            <a:extLst>
              <a:ext uri="{FF2B5EF4-FFF2-40B4-BE49-F238E27FC236}">
                <a16:creationId xmlns:a16="http://schemas.microsoft.com/office/drawing/2014/main" id="{5EA2469B-4E76-45F9-8E17-FD9A8FC16BF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13158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555 (Klein)">
            <a:extLst>
              <a:ext uri="{FF2B5EF4-FFF2-40B4-BE49-F238E27FC236}">
                <a16:creationId xmlns:a16="http://schemas.microsoft.com/office/drawing/2014/main" id="{AF674EAB-F22B-4208-AC47-A5A96F362B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95388" y="0"/>
            <a:ext cx="9801225" cy="6858000"/>
          </a:xfrm>
          <a:prstGeom prst="rect">
            <a:avLst/>
          </a:prstGeom>
        </p:spPr>
      </p:pic>
    </p:spTree>
    <p:extLst>
      <p:ext uri="{BB962C8B-B14F-4D97-AF65-F5344CB8AC3E}">
        <p14:creationId xmlns:p14="http://schemas.microsoft.com/office/powerpoint/2010/main" val="280310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658 (Klein)">
            <a:extLst>
              <a:ext uri="{FF2B5EF4-FFF2-40B4-BE49-F238E27FC236}">
                <a16:creationId xmlns:a16="http://schemas.microsoft.com/office/drawing/2014/main" id="{62F1E996-27DD-4D76-8AD1-E0DEAC5075F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5659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4008 (Klein)">
            <a:extLst>
              <a:ext uri="{FF2B5EF4-FFF2-40B4-BE49-F238E27FC236}">
                <a16:creationId xmlns:a16="http://schemas.microsoft.com/office/drawing/2014/main" id="{322568A1-DF71-448B-9502-B67CBC26411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255940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54511 (Klein)">
            <a:extLst>
              <a:ext uri="{FF2B5EF4-FFF2-40B4-BE49-F238E27FC236}">
                <a16:creationId xmlns:a16="http://schemas.microsoft.com/office/drawing/2014/main" id="{948A8C17-D496-495B-A5FB-764A77D227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1161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5620 (Klein)">
            <a:extLst>
              <a:ext uri="{FF2B5EF4-FFF2-40B4-BE49-F238E27FC236}">
                <a16:creationId xmlns:a16="http://schemas.microsoft.com/office/drawing/2014/main" id="{1C7397B1-BA4F-472B-BB4B-870A1F388F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66825" y="0"/>
            <a:ext cx="9658350" cy="6858000"/>
          </a:xfrm>
          <a:prstGeom prst="rect">
            <a:avLst/>
          </a:prstGeom>
        </p:spPr>
      </p:pic>
    </p:spTree>
    <p:extLst>
      <p:ext uri="{BB962C8B-B14F-4D97-AF65-F5344CB8AC3E}">
        <p14:creationId xmlns:p14="http://schemas.microsoft.com/office/powerpoint/2010/main" val="19571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1447 (Klein)">
            <a:extLst>
              <a:ext uri="{FF2B5EF4-FFF2-40B4-BE49-F238E27FC236}">
                <a16:creationId xmlns:a16="http://schemas.microsoft.com/office/drawing/2014/main" id="{A03B38BC-53B9-4F31-8515-6AD351C773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0292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1308 (Klein)">
            <a:extLst>
              <a:ext uri="{FF2B5EF4-FFF2-40B4-BE49-F238E27FC236}">
                <a16:creationId xmlns:a16="http://schemas.microsoft.com/office/drawing/2014/main" id="{866AA796-1C28-4FFD-9573-0C74A6366F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917950" y="0"/>
            <a:ext cx="4354513" cy="6858000"/>
          </a:xfrm>
          <a:prstGeom prst="rect">
            <a:avLst/>
          </a:prstGeom>
        </p:spPr>
      </p:pic>
    </p:spTree>
    <p:extLst>
      <p:ext uri="{BB962C8B-B14F-4D97-AF65-F5344CB8AC3E}">
        <p14:creationId xmlns:p14="http://schemas.microsoft.com/office/powerpoint/2010/main" val="271542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1809 (Klein)">
            <a:extLst>
              <a:ext uri="{FF2B5EF4-FFF2-40B4-BE49-F238E27FC236}">
                <a16:creationId xmlns:a16="http://schemas.microsoft.com/office/drawing/2014/main" id="{91D0E29B-7D13-4508-AA35-D0A3499892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67063" y="0"/>
            <a:ext cx="5857875" cy="6858000"/>
          </a:xfrm>
          <a:prstGeom prst="rect">
            <a:avLst/>
          </a:prstGeom>
        </p:spPr>
      </p:pic>
    </p:spTree>
    <p:extLst>
      <p:ext uri="{BB962C8B-B14F-4D97-AF65-F5344CB8AC3E}">
        <p14:creationId xmlns:p14="http://schemas.microsoft.com/office/powerpoint/2010/main" val="346982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1833 (Klein)">
            <a:extLst>
              <a:ext uri="{FF2B5EF4-FFF2-40B4-BE49-F238E27FC236}">
                <a16:creationId xmlns:a16="http://schemas.microsoft.com/office/drawing/2014/main" id="{1B1DBC49-9937-4894-84B9-AAEA9847A9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813175" y="0"/>
            <a:ext cx="4565650" cy="6858000"/>
          </a:xfrm>
          <a:prstGeom prst="rect">
            <a:avLst/>
          </a:prstGeom>
        </p:spPr>
      </p:pic>
    </p:spTree>
    <p:extLst>
      <p:ext uri="{BB962C8B-B14F-4D97-AF65-F5344CB8AC3E}">
        <p14:creationId xmlns:p14="http://schemas.microsoft.com/office/powerpoint/2010/main" val="2010627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3118 (Klein)">
            <a:extLst>
              <a:ext uri="{FF2B5EF4-FFF2-40B4-BE49-F238E27FC236}">
                <a16:creationId xmlns:a16="http://schemas.microsoft.com/office/drawing/2014/main" id="{08D1DFB2-FB1C-4D05-8546-CDB58CE6251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16050" y="0"/>
            <a:ext cx="9358313" cy="6858000"/>
          </a:xfrm>
          <a:prstGeom prst="rect">
            <a:avLst/>
          </a:prstGeom>
        </p:spPr>
      </p:pic>
    </p:spTree>
    <p:extLst>
      <p:ext uri="{BB962C8B-B14F-4D97-AF65-F5344CB8AC3E}">
        <p14:creationId xmlns:p14="http://schemas.microsoft.com/office/powerpoint/2010/main" val="349516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3654 (Klein)">
            <a:extLst>
              <a:ext uri="{FF2B5EF4-FFF2-40B4-BE49-F238E27FC236}">
                <a16:creationId xmlns:a16="http://schemas.microsoft.com/office/drawing/2014/main" id="{36F021B3-585A-4658-9D8E-FC37B6FEF8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7512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4037 (Klein)">
            <a:extLst>
              <a:ext uri="{FF2B5EF4-FFF2-40B4-BE49-F238E27FC236}">
                <a16:creationId xmlns:a16="http://schemas.microsoft.com/office/drawing/2014/main" id="{BC6CF76D-4F13-43DD-A69A-43F045BD07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71800" y="0"/>
            <a:ext cx="6246813" cy="6858000"/>
          </a:xfrm>
          <a:prstGeom prst="rect">
            <a:avLst/>
          </a:prstGeom>
        </p:spPr>
      </p:pic>
    </p:spTree>
    <p:extLst>
      <p:ext uri="{BB962C8B-B14F-4D97-AF65-F5344CB8AC3E}">
        <p14:creationId xmlns:p14="http://schemas.microsoft.com/office/powerpoint/2010/main" val="87900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4154 (Klein)">
            <a:extLst>
              <a:ext uri="{FF2B5EF4-FFF2-40B4-BE49-F238E27FC236}">
                <a16:creationId xmlns:a16="http://schemas.microsoft.com/office/drawing/2014/main" id="{7D48E194-38F8-45A2-B8CC-1202F9627F7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81288" y="0"/>
            <a:ext cx="6829425" cy="6858000"/>
          </a:xfrm>
          <a:prstGeom prst="rect">
            <a:avLst/>
          </a:prstGeom>
        </p:spPr>
      </p:pic>
    </p:spTree>
    <p:extLst>
      <p:ext uri="{BB962C8B-B14F-4D97-AF65-F5344CB8AC3E}">
        <p14:creationId xmlns:p14="http://schemas.microsoft.com/office/powerpoint/2010/main" val="330507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24246 (Klein)">
            <a:extLst>
              <a:ext uri="{FF2B5EF4-FFF2-40B4-BE49-F238E27FC236}">
                <a16:creationId xmlns:a16="http://schemas.microsoft.com/office/drawing/2014/main" id="{03F67554-4E99-468C-9B7A-748130E6826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281238" y="0"/>
            <a:ext cx="7629525" cy="6858000"/>
          </a:xfrm>
          <a:prstGeom prst="rect">
            <a:avLst/>
          </a:prstGeom>
        </p:spPr>
      </p:pic>
    </p:spTree>
    <p:extLst>
      <p:ext uri="{BB962C8B-B14F-4D97-AF65-F5344CB8AC3E}">
        <p14:creationId xmlns:p14="http://schemas.microsoft.com/office/powerpoint/2010/main" val="2007053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40346 (Klein)">
            <a:extLst>
              <a:ext uri="{FF2B5EF4-FFF2-40B4-BE49-F238E27FC236}">
                <a16:creationId xmlns:a16="http://schemas.microsoft.com/office/drawing/2014/main" id="{96ED75B3-AE59-45B5-8598-80D80E4230E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156692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40650 (Klein)">
            <a:extLst>
              <a:ext uri="{FF2B5EF4-FFF2-40B4-BE49-F238E27FC236}">
                <a16:creationId xmlns:a16="http://schemas.microsoft.com/office/drawing/2014/main" id="{556BB46A-8273-457E-A43C-9F7431E7BC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271838" y="0"/>
            <a:ext cx="5646737" cy="6858000"/>
          </a:xfrm>
          <a:prstGeom prst="rect">
            <a:avLst/>
          </a:prstGeom>
        </p:spPr>
      </p:pic>
    </p:spTree>
    <p:extLst>
      <p:ext uri="{BB962C8B-B14F-4D97-AF65-F5344CB8AC3E}">
        <p14:creationId xmlns:p14="http://schemas.microsoft.com/office/powerpoint/2010/main" val="344972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1146 (Klein)">
            <a:extLst>
              <a:ext uri="{FF2B5EF4-FFF2-40B4-BE49-F238E27FC236}">
                <a16:creationId xmlns:a16="http://schemas.microsoft.com/office/drawing/2014/main" id="{E57334E4-59B1-49C5-9939-0A13977F40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70770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44848 (Klein)">
            <a:extLst>
              <a:ext uri="{FF2B5EF4-FFF2-40B4-BE49-F238E27FC236}">
                <a16:creationId xmlns:a16="http://schemas.microsoft.com/office/drawing/2014/main" id="{519652C9-4B1B-4D65-9075-ADB66A75054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87363"/>
            <a:ext cx="12192000" cy="5881687"/>
          </a:xfrm>
          <a:prstGeom prst="rect">
            <a:avLst/>
          </a:prstGeom>
        </p:spPr>
      </p:pic>
    </p:spTree>
    <p:extLst>
      <p:ext uri="{BB962C8B-B14F-4D97-AF65-F5344CB8AC3E}">
        <p14:creationId xmlns:p14="http://schemas.microsoft.com/office/powerpoint/2010/main" val="2550630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45431 (Klein)">
            <a:extLst>
              <a:ext uri="{FF2B5EF4-FFF2-40B4-BE49-F238E27FC236}">
                <a16:creationId xmlns:a16="http://schemas.microsoft.com/office/drawing/2014/main" id="{05C04619-4D08-495E-9BC8-976539434CE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73338" y="0"/>
            <a:ext cx="7043737" cy="6858000"/>
          </a:xfrm>
          <a:prstGeom prst="rect">
            <a:avLst/>
          </a:prstGeom>
        </p:spPr>
      </p:pic>
    </p:spTree>
    <p:extLst>
      <p:ext uri="{BB962C8B-B14F-4D97-AF65-F5344CB8AC3E}">
        <p14:creationId xmlns:p14="http://schemas.microsoft.com/office/powerpoint/2010/main" val="404147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44935 (Klein)">
            <a:extLst>
              <a:ext uri="{FF2B5EF4-FFF2-40B4-BE49-F238E27FC236}">
                <a16:creationId xmlns:a16="http://schemas.microsoft.com/office/drawing/2014/main" id="{54EBA93E-A312-49AC-96CC-9F054EB03B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913" y="0"/>
            <a:ext cx="9272587" cy="6858000"/>
          </a:xfrm>
          <a:prstGeom prst="rect">
            <a:avLst/>
          </a:prstGeom>
        </p:spPr>
      </p:pic>
    </p:spTree>
    <p:extLst>
      <p:ext uri="{BB962C8B-B14F-4D97-AF65-F5344CB8AC3E}">
        <p14:creationId xmlns:p14="http://schemas.microsoft.com/office/powerpoint/2010/main" val="247812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51236 (Klein)">
            <a:extLst>
              <a:ext uri="{FF2B5EF4-FFF2-40B4-BE49-F238E27FC236}">
                <a16:creationId xmlns:a16="http://schemas.microsoft.com/office/drawing/2014/main" id="{0C27939C-2F1D-496B-A058-0521C73BA0C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03101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51317 (Klein)">
            <a:extLst>
              <a:ext uri="{FF2B5EF4-FFF2-40B4-BE49-F238E27FC236}">
                <a16:creationId xmlns:a16="http://schemas.microsoft.com/office/drawing/2014/main" id="{CFF0EE03-F5DF-4981-83E9-4ED40D668A9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44563" y="0"/>
            <a:ext cx="10301287" cy="6858000"/>
          </a:xfrm>
          <a:prstGeom prst="rect">
            <a:avLst/>
          </a:prstGeom>
        </p:spPr>
      </p:pic>
    </p:spTree>
    <p:extLst>
      <p:ext uri="{BB962C8B-B14F-4D97-AF65-F5344CB8AC3E}">
        <p14:creationId xmlns:p14="http://schemas.microsoft.com/office/powerpoint/2010/main" val="2790512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51323 (Klein)">
            <a:extLst>
              <a:ext uri="{FF2B5EF4-FFF2-40B4-BE49-F238E27FC236}">
                <a16:creationId xmlns:a16="http://schemas.microsoft.com/office/drawing/2014/main" id="{1FD8332C-27A1-4DAE-8F94-A7FF9D56275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96657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1036 (Klein)">
            <a:extLst>
              <a:ext uri="{FF2B5EF4-FFF2-40B4-BE49-F238E27FC236}">
                <a16:creationId xmlns:a16="http://schemas.microsoft.com/office/drawing/2014/main" id="{B187E429-C479-4C06-95B0-1FD863320D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2748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233 (Klein)">
            <a:extLst>
              <a:ext uri="{FF2B5EF4-FFF2-40B4-BE49-F238E27FC236}">
                <a16:creationId xmlns:a16="http://schemas.microsoft.com/office/drawing/2014/main" id="{9D0D3900-1C76-4390-A673-CEE8CE78A3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92207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hlinkClick r:id="rId2" tooltip="Die Erdpyramiden von Euseigne in Gallerie anzeigen"/>
            <a:extLst>
              <a:ext uri="{FF2B5EF4-FFF2-40B4-BE49-F238E27FC236}">
                <a16:creationId xmlns:a16="http://schemas.microsoft.com/office/drawing/2014/main" id="{5C9779E8-7318-42F8-A880-BA3751CB9DC4}"/>
              </a:ext>
            </a:extLst>
          </p:cNvPr>
          <p:cNvSpPr>
            <a:spLocks noChangeArrowheads="1"/>
          </p:cNvSpPr>
          <p:nvPr/>
        </p:nvSpPr>
        <p:spPr bwMode="auto">
          <a:xfrm>
            <a:off x="152400" y="152400"/>
            <a:ext cx="12192000" cy="0"/>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3">
            <a:hlinkClick r:id="rId3" tooltip="Die Erdpyramiden von Euseigne in Gallerie anzeigen"/>
            <a:extLst>
              <a:ext uri="{FF2B5EF4-FFF2-40B4-BE49-F238E27FC236}">
                <a16:creationId xmlns:a16="http://schemas.microsoft.com/office/drawing/2014/main" id="{34DC3C05-629B-4DB7-BA48-997880F6DF4B}"/>
              </a:ext>
            </a:extLst>
          </p:cNvPr>
          <p:cNvSpPr>
            <a:spLocks noChangeArrowheads="1"/>
          </p:cNvSpPr>
          <p:nvPr/>
        </p:nvSpPr>
        <p:spPr bwMode="auto">
          <a:xfrm>
            <a:off x="152400" y="152400"/>
            <a:ext cx="12192000" cy="0"/>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Textfeld 8">
            <a:extLst>
              <a:ext uri="{FF2B5EF4-FFF2-40B4-BE49-F238E27FC236}">
                <a16:creationId xmlns:a16="http://schemas.microsoft.com/office/drawing/2014/main" id="{F73A9F0B-828C-4C26-BF7B-ACD00FC70083}"/>
              </a:ext>
            </a:extLst>
          </p:cNvPr>
          <p:cNvSpPr txBox="1"/>
          <p:nvPr/>
        </p:nvSpPr>
        <p:spPr>
          <a:xfrm>
            <a:off x="442685" y="473377"/>
            <a:ext cx="7554686" cy="707886"/>
          </a:xfrm>
          <a:prstGeom prst="rect">
            <a:avLst/>
          </a:prstGeom>
          <a:solidFill>
            <a:schemeClr val="accent1"/>
          </a:solidFill>
        </p:spPr>
        <p:txBody>
          <a:bodyPr wrap="square">
            <a:spAutoFit/>
          </a:bodyPr>
          <a:lstStyle/>
          <a:p>
            <a:r>
              <a:rPr lang="de-CH" sz="2000" dirty="0"/>
              <a:t>Die </a:t>
            </a:r>
            <a:r>
              <a:rPr lang="de-CH" sz="2000" b="1" dirty="0"/>
              <a:t>Erdpyramiden von </a:t>
            </a:r>
            <a:r>
              <a:rPr lang="de-CH" sz="2000" b="1" dirty="0" err="1"/>
              <a:t>Euseigne</a:t>
            </a:r>
            <a:r>
              <a:rPr lang="de-CH" sz="2000" b="1" dirty="0"/>
              <a:t> </a:t>
            </a:r>
            <a:r>
              <a:rPr lang="de-CH" sz="2000" dirty="0"/>
              <a:t>sind eine der bedeutendsten geologischen Sehenswürdigkeiten der Alpen und stehen unter Schutz.</a:t>
            </a:r>
          </a:p>
        </p:txBody>
      </p:sp>
      <p:sp>
        <p:nvSpPr>
          <p:cNvPr id="11" name="Textfeld 10">
            <a:extLst>
              <a:ext uri="{FF2B5EF4-FFF2-40B4-BE49-F238E27FC236}">
                <a16:creationId xmlns:a16="http://schemas.microsoft.com/office/drawing/2014/main" id="{515C5CC4-C979-436F-868A-30283FE26961}"/>
              </a:ext>
            </a:extLst>
          </p:cNvPr>
          <p:cNvSpPr txBox="1"/>
          <p:nvPr/>
        </p:nvSpPr>
        <p:spPr>
          <a:xfrm>
            <a:off x="537029" y="2169375"/>
            <a:ext cx="6894288" cy="3416320"/>
          </a:xfrm>
          <a:prstGeom prst="rect">
            <a:avLst/>
          </a:prstGeom>
          <a:solidFill>
            <a:schemeClr val="accent1"/>
          </a:solidFill>
        </p:spPr>
        <p:txBody>
          <a:bodyPr wrap="square">
            <a:spAutoFit/>
          </a:bodyPr>
          <a:lstStyle/>
          <a:p>
            <a:r>
              <a:rPr lang="de-CH" dirty="0"/>
              <a:t>Die faszinierenden Erdformationen eingangs des kleinen Walliser Dorfes </a:t>
            </a:r>
            <a:r>
              <a:rPr lang="de-CH" dirty="0" err="1"/>
              <a:t>Euseigne</a:t>
            </a:r>
            <a:r>
              <a:rPr lang="de-CH" dirty="0"/>
              <a:t> sind nicht zu übersehen: Die Hauptstrasse des Tals führt genau hindurch. Die 10 bis 15 Meter hohen </a:t>
            </a:r>
            <a:r>
              <a:rPr lang="de-CH" dirty="0" err="1"/>
              <a:t>Erdkegel</a:t>
            </a:r>
            <a:r>
              <a:rPr lang="de-CH" dirty="0"/>
              <a:t>, von denen die meisten durch einen zuoberst thronenden Felsen geschützt werden, entstanden in der Endphase der Eiszeit vor rund 80'000 bis 10'000 Jahren.</a:t>
            </a:r>
          </a:p>
          <a:p>
            <a:endParaRPr lang="de-CH" dirty="0"/>
          </a:p>
          <a:p>
            <a:r>
              <a:rPr lang="de-CH" dirty="0"/>
              <a:t> Beim Rückzug des Eises liessen Gletscherzungen riesige Schutthaufen zurück, die auch Felsbrocken enthielten. Regen und Schmelzwasser befreiten diese Felsbrocken nach und nach. Während sich das Wasser um die Felsen herum weiter in die Tiefe arbeitete, bildeten die Gesteinsbrocken Schutzkappen und liessen dieses bekannte Naturdenkmal entstehen.</a:t>
            </a:r>
          </a:p>
        </p:txBody>
      </p:sp>
      <p:pic>
        <p:nvPicPr>
          <p:cNvPr id="12" name="Grafik 11" descr="20200612_111910 (Klein)">
            <a:extLst>
              <a:ext uri="{FF2B5EF4-FFF2-40B4-BE49-F238E27FC236}">
                <a16:creationId xmlns:a16="http://schemas.microsoft.com/office/drawing/2014/main" id="{8A29F660-4758-418B-B535-AEA22B682335}"/>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8280399" y="1770754"/>
            <a:ext cx="3562944" cy="4750592"/>
          </a:xfrm>
          <a:prstGeom prst="rect">
            <a:avLst/>
          </a:prstGeom>
        </p:spPr>
      </p:pic>
    </p:spTree>
    <p:extLst>
      <p:ext uri="{BB962C8B-B14F-4D97-AF65-F5344CB8AC3E}">
        <p14:creationId xmlns:p14="http://schemas.microsoft.com/office/powerpoint/2010/main" val="70071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049 (Klein)">
            <a:extLst>
              <a:ext uri="{FF2B5EF4-FFF2-40B4-BE49-F238E27FC236}">
                <a16:creationId xmlns:a16="http://schemas.microsoft.com/office/drawing/2014/main" id="{FEB92612-D13D-4564-AEDA-7E577733935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43225" y="0"/>
            <a:ext cx="6305550" cy="6858000"/>
          </a:xfrm>
          <a:prstGeom prst="rect">
            <a:avLst/>
          </a:prstGeom>
        </p:spPr>
      </p:pic>
    </p:spTree>
    <p:extLst>
      <p:ext uri="{BB962C8B-B14F-4D97-AF65-F5344CB8AC3E}">
        <p14:creationId xmlns:p14="http://schemas.microsoft.com/office/powerpoint/2010/main" val="307954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307 (Klein)">
            <a:extLst>
              <a:ext uri="{FF2B5EF4-FFF2-40B4-BE49-F238E27FC236}">
                <a16:creationId xmlns:a16="http://schemas.microsoft.com/office/drawing/2014/main" id="{0608AC8D-5B01-468D-A000-46F960AF30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7402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20200612_112033 (Klein)">
            <a:extLst>
              <a:ext uri="{FF2B5EF4-FFF2-40B4-BE49-F238E27FC236}">
                <a16:creationId xmlns:a16="http://schemas.microsoft.com/office/drawing/2014/main" id="{512FC6AD-9345-4676-BFB1-AB93976B1BE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68613" y="0"/>
            <a:ext cx="6454775" cy="6858000"/>
          </a:xfrm>
          <a:prstGeom prst="rect">
            <a:avLst/>
          </a:prstGeom>
        </p:spPr>
      </p:pic>
    </p:spTree>
    <p:extLst>
      <p:ext uri="{BB962C8B-B14F-4D97-AF65-F5344CB8AC3E}">
        <p14:creationId xmlns:p14="http://schemas.microsoft.com/office/powerpoint/2010/main" val="34256442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Words>
  <Application>Microsoft Office PowerPoint</Application>
  <PresentationFormat>Breitbild</PresentationFormat>
  <Paragraphs>6</Paragraphs>
  <Slides>35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Calibri Light</vt:lpstr>
      <vt:lpstr>Office</vt:lpstr>
      <vt:lpstr>Val d’Hérens Pyramides d’Euseigne Evolène Arolla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 d’Hérens Pyramides d’Euseigne Evolène Arolla</dc:title>
  <dc:creator>Walter Käppeli</dc:creator>
  <cp:lastModifiedBy>Walter Käppeli</cp:lastModifiedBy>
  <cp:revision>4</cp:revision>
  <dcterms:created xsi:type="dcterms:W3CDTF">2020-07-03T11:39:54Z</dcterms:created>
  <dcterms:modified xsi:type="dcterms:W3CDTF">2020-07-03T13:20:18Z</dcterms:modified>
</cp:coreProperties>
</file>